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0" r:id="rId1"/>
    <p:sldMasterId id="2147483732" r:id="rId2"/>
    <p:sldMasterId id="2147483734" r:id="rId3"/>
    <p:sldMasterId id="2147483746" r:id="rId4"/>
  </p:sldMasterIdLst>
  <p:notesMasterIdLst>
    <p:notesMasterId r:id="rId43"/>
  </p:notesMasterIdLst>
  <p:sldIdLst>
    <p:sldId id="256" r:id="rId5"/>
    <p:sldId id="301" r:id="rId6"/>
    <p:sldId id="303" r:id="rId7"/>
    <p:sldId id="304" r:id="rId8"/>
    <p:sldId id="260" r:id="rId9"/>
    <p:sldId id="305" r:id="rId10"/>
    <p:sldId id="306" r:id="rId11"/>
    <p:sldId id="307" r:id="rId12"/>
    <p:sldId id="308" r:id="rId13"/>
    <p:sldId id="314" r:id="rId14"/>
    <p:sldId id="315" r:id="rId15"/>
    <p:sldId id="316" r:id="rId16"/>
    <p:sldId id="318" r:id="rId17"/>
    <p:sldId id="319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12" r:id="rId38"/>
    <p:sldId id="313" r:id="rId39"/>
    <p:sldId id="320" r:id="rId40"/>
    <p:sldId id="310" r:id="rId41"/>
    <p:sldId id="311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CB414"/>
    <a:srgbClr val="92D050"/>
    <a:srgbClr val="4F6A79"/>
    <a:srgbClr val="6EB82E"/>
    <a:srgbClr val="42AFB6"/>
    <a:srgbClr val="CB1B4A"/>
    <a:srgbClr val="007A7D"/>
    <a:srgbClr val="C13018"/>
    <a:srgbClr val="812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F9C45F-5724-4428-8A06-54232EF2CEE3}">
  <a:tblStyle styleId="{02F9C45F-5724-4428-8A06-54232EF2CE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3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80e4a203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8480e4a203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4f82acba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4f82acba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4f82ac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84f82ac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4f82acba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84f82acba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4f82acb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84f82acb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7969f50fe_1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7969f50fe_1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7969f50fe_1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77969f50fe_1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7969f50fe_1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77969f50fe_1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7969f50fe_1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77969f50fe_1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7969f50fe_1_1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77969f50fe_1_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7969f50fe_1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7969f50fe_1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© Copyright </a:t>
            </a:r>
            <a:r>
              <a:rPr lang="en-US" b="1" smtClean="0"/>
              <a:t>PresentationGo.com</a:t>
            </a:r>
            <a:r>
              <a:rPr lang="en-US" smtClean="0"/>
              <a:t> – The free PowerPoint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04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7969f50fe_1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77969f50fe_1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77bb8cb5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777bb8cb5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77bb8cb5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777bb8cb5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77bb8cb5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777bb8cb5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7ccb6934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77ccb6934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7ccb6934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77ccb6934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7ccb6934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77ccb6934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7ccb6934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77ccb6934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7ccb6934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77ccb6934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008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341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02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61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80e4a203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8480e4a203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80e4a203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8480e4a203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80e4a203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8480e4a203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108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80e4a203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8480e4a203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669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92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4425" spc="-75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662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85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4070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611"/>
            <a:ext cx="7886700" cy="554292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C65CE8-4186-4EF3-A508-A12E5E686468}"/>
              </a:ext>
            </a:extLst>
          </p:cNvPr>
          <p:cNvGrpSpPr/>
          <p:nvPr userDrawn="1"/>
        </p:nvGrpSpPr>
        <p:grpSpPr>
          <a:xfrm>
            <a:off x="9415915" y="1"/>
            <a:ext cx="1235642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0A32BB05-B08C-4D73-BFF9-25A2D9328D4D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insert your own icons*: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Insert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&gt;&gt; </a:t>
              </a: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Icons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7931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F7931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568985-A849-45B0-B77A-2F6998D822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678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91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102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90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253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094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335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15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5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231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698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975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5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600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8870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584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767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55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193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4425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165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5332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639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900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8646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850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94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70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992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69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09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1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7094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presentationgo.com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02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spc="-45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2612"/>
            <a:ext cx="7886700" cy="554292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14401"/>
            <a:ext cx="7886700" cy="371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29434"/>
            <a:ext cx="9144000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6858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68384" y="130191"/>
            <a:ext cx="277122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1" y="-12491"/>
            <a:ext cx="1180174" cy="482192"/>
            <a:chOff x="-2096383" y="21447"/>
            <a:chExt cx="1573565" cy="64292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91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9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-9526" y="5219701"/>
            <a:ext cx="105990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 tooltip="PresentationGo!"/>
              </a:rPr>
              <a:t>presentationgo.com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44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700" b="1" kern="1200">
          <a:solidFill>
            <a:schemeClr val="bg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82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661375A-C223-44C8-917C-F7C3A1BCD50F}" type="datetimeFigureOut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15/05/2020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6983841B-0DB4-4C99-B5E5-79625F01DBF7}" type="slidenum">
              <a:rPr lang="en-GB" kern="1200" smtClean="0">
                <a:solidFill>
                  <a:srgbClr val="282F39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GB" kern="1200">
              <a:solidFill>
                <a:srgbClr val="282F39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51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rohde-schwarz.com/pws/dl_downloads/dl_common_library/dl_brochures_and_datasheets/pdf_1/LTE_LBS_White_Paper.pdf" TargetMode="Externa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dn.rohde-schwarz.com/pws/dl_downloads/dl_common_library/dl_brochures_and_datasheets/pdf_1/LTE_LBS_White_Paper.pdf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dn.rohde-schwarz.com/pws/dl_downloads/dl_common_library/dl_brochures_and_datasheets/pdf_1/LTE_LBS_White_Paper.pdf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rohde-schwarz.com/pws/dl_downloads/dl_common_library/dl_brochures_and_datasheets/pdf_1/LTE_LBS_White_Paper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rohde-schwarz.com/pws/dl_downloads/dl_common_library/dl_brochures_and_datasheets/pdf_1/LTE_LBS_White_Paper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eeexplore.ieee.org/document/7762095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8126815_Experimental_Study_of_Telco_Localization_Method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random-forest-and-its-implementation-71824ced454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9.png"/><Relationship Id="rId1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NUL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.png"/><Relationship Id="rId1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9.png"/><Relationship Id="rId1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NUL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.png"/><Relationship Id="rId1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9.png"/><Relationship Id="rId1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NUL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.png"/><Relationship Id="rId1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9.png"/><Relationship Id="rId1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NUL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.png"/><Relationship Id="rId1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.teltonika-networks.com/view/RSRP_and_RSR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www.sharetechnote.com/html/Handbook_LTE_CQI.html" TargetMode="External"/><Relationship Id="rId4" Type="http://schemas.openxmlformats.org/officeDocument/2006/relationships/hyperlink" Target="https://www.sharetechnote.com/html/RF_Handbook_SNR.h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technote.com/html/Handbook_LTE_CQI.html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4g5gworld.com/blog/timing-advance-ta-lte" TargetMode="External"/><Relationship Id="rId5" Type="http://schemas.openxmlformats.org/officeDocument/2006/relationships/hyperlink" Target="https://www.sharetechnote.com/html/Handbook_LTE_Tracking_Area.html" TargetMode="External"/><Relationship Id="rId4" Type="http://schemas.openxmlformats.org/officeDocument/2006/relationships/hyperlink" Target="https://www.sharetechnote.com/html/Handbook_LTE_PCI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78792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://www.sharetechnote.com/html/Handbook_LTE_Band_ChannelBandwidth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9.png"/><Relationship Id="rId1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NUL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.png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8" name="Google Shape;138;p25"/>
          <p:cNvSpPr txBox="1">
            <a:spLocks noGrp="1"/>
          </p:cNvSpPr>
          <p:nvPr>
            <p:ph type="ctrTitle"/>
          </p:nvPr>
        </p:nvSpPr>
        <p:spPr>
          <a:xfrm>
            <a:off x="270457" y="246212"/>
            <a:ext cx="4623515" cy="137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" sz="3600" b="1" dirty="0" smtClean="0">
                <a:solidFill>
                  <a:schemeClr val="bg1"/>
                </a:solidFill>
              </a:rPr>
              <a:t>4G </a:t>
            </a:r>
            <a:r>
              <a:rPr lang="en" sz="3600" b="1" dirty="0">
                <a:solidFill>
                  <a:schemeClr val="bg1"/>
                </a:solidFill>
              </a:rPr>
              <a:t>LOCALIZATION</a:t>
            </a:r>
            <a:br>
              <a:rPr lang="en" sz="3600" b="1" dirty="0">
                <a:solidFill>
                  <a:schemeClr val="bg1"/>
                </a:solidFill>
              </a:rPr>
            </a:br>
            <a:r>
              <a:rPr lang="en" sz="3600" b="1" dirty="0">
                <a:solidFill>
                  <a:schemeClr val="bg1"/>
                </a:solidFill>
              </a:rPr>
              <a:t> IN TELECOM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0304" y="3812146"/>
            <a:ext cx="2859110" cy="1107583"/>
          </a:xfrm>
          <a:prstGeom prst="roundRect">
            <a:avLst/>
          </a:prstGeom>
          <a:solidFill>
            <a:srgbClr val="0997A8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NEURAL NETWORKS  PROJECT MEETING 3 </a:t>
            </a:r>
            <a:b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(17.5.2020</a:t>
            </a: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 rot="19230975">
            <a:off x="8141619" y="3500891"/>
            <a:ext cx="729373" cy="1120461"/>
          </a:xfrm>
          <a:prstGeom prst="round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>
            <a:extLst>
              <a:ext uri="{FF2B5EF4-FFF2-40B4-BE49-F238E27FC236}">
                <a16:creationId xmlns:a16="http://schemas.microsoft.com/office/drawing/2014/main" id="{99C9F39D-B1C2-40D0-85A1-F0B4C11DA10C}"/>
              </a:ext>
            </a:extLst>
          </p:cNvPr>
          <p:cNvSpPr>
            <a:spLocks/>
          </p:cNvSpPr>
          <p:nvPr/>
        </p:nvSpPr>
        <p:spPr bwMode="auto">
          <a:xfrm>
            <a:off x="5422432" y="1095700"/>
            <a:ext cx="3549839" cy="3152903"/>
          </a:xfrm>
          <a:custGeom>
            <a:avLst/>
            <a:gdLst>
              <a:gd name="T0" fmla="*/ 3321 w 3353"/>
              <a:gd name="T1" fmla="*/ 2606 h 2968"/>
              <a:gd name="T2" fmla="*/ 3321 w 3353"/>
              <a:gd name="T3" fmla="*/ 2606 h 2968"/>
              <a:gd name="T4" fmla="*/ 1879 w 3353"/>
              <a:gd name="T5" fmla="*/ 117 h 2968"/>
              <a:gd name="T6" fmla="*/ 1879 w 3353"/>
              <a:gd name="T7" fmla="*/ 117 h 2968"/>
              <a:gd name="T8" fmla="*/ 1672 w 3353"/>
              <a:gd name="T9" fmla="*/ 0 h 2968"/>
              <a:gd name="T10" fmla="*/ 1467 w 3353"/>
              <a:gd name="T11" fmla="*/ 114 h 2968"/>
              <a:gd name="T12" fmla="*/ 30 w 3353"/>
              <a:gd name="T13" fmla="*/ 2611 h 2968"/>
              <a:gd name="T14" fmla="*/ 30 w 3353"/>
              <a:gd name="T15" fmla="*/ 2611 h 2968"/>
              <a:gd name="T16" fmla="*/ 0 w 3353"/>
              <a:gd name="T17" fmla="*/ 2727 h 2968"/>
              <a:gd name="T18" fmla="*/ 239 w 3353"/>
              <a:gd name="T19" fmla="*/ 2968 h 2968"/>
              <a:gd name="T20" fmla="*/ 239 w 3353"/>
              <a:gd name="T21" fmla="*/ 2968 h 2968"/>
              <a:gd name="T22" fmla="*/ 3109 w 3353"/>
              <a:gd name="T23" fmla="*/ 2968 h 2968"/>
              <a:gd name="T24" fmla="*/ 3109 w 3353"/>
              <a:gd name="T25" fmla="*/ 2968 h 2968"/>
              <a:gd name="T26" fmla="*/ 3112 w 3353"/>
              <a:gd name="T27" fmla="*/ 2968 h 2968"/>
              <a:gd name="T28" fmla="*/ 3353 w 3353"/>
              <a:gd name="T29" fmla="*/ 2727 h 2968"/>
              <a:gd name="T30" fmla="*/ 3321 w 3353"/>
              <a:gd name="T31" fmla="*/ 2606 h 2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53" h="2968">
                <a:moveTo>
                  <a:pt x="3321" y="2606"/>
                </a:moveTo>
                <a:cubicBezTo>
                  <a:pt x="3321" y="2606"/>
                  <a:pt x="3321" y="2606"/>
                  <a:pt x="3321" y="2606"/>
                </a:cubicBezTo>
                <a:cubicBezTo>
                  <a:pt x="2839" y="1775"/>
                  <a:pt x="2360" y="947"/>
                  <a:pt x="1879" y="117"/>
                </a:cubicBezTo>
                <a:cubicBezTo>
                  <a:pt x="1879" y="117"/>
                  <a:pt x="1879" y="117"/>
                  <a:pt x="1879" y="117"/>
                </a:cubicBezTo>
                <a:cubicBezTo>
                  <a:pt x="1836" y="47"/>
                  <a:pt x="1759" y="0"/>
                  <a:pt x="1672" y="0"/>
                </a:cubicBezTo>
                <a:cubicBezTo>
                  <a:pt x="1585" y="0"/>
                  <a:pt x="1509" y="45"/>
                  <a:pt x="1467" y="114"/>
                </a:cubicBezTo>
                <a:cubicBezTo>
                  <a:pt x="987" y="948"/>
                  <a:pt x="508" y="1780"/>
                  <a:pt x="30" y="2611"/>
                </a:cubicBezTo>
                <a:cubicBezTo>
                  <a:pt x="30" y="2611"/>
                  <a:pt x="30" y="2611"/>
                  <a:pt x="30" y="2611"/>
                </a:cubicBezTo>
                <a:cubicBezTo>
                  <a:pt x="11" y="2645"/>
                  <a:pt x="0" y="2685"/>
                  <a:pt x="0" y="2727"/>
                </a:cubicBezTo>
                <a:cubicBezTo>
                  <a:pt x="0" y="2860"/>
                  <a:pt x="107" y="2967"/>
                  <a:pt x="239" y="2968"/>
                </a:cubicBezTo>
                <a:cubicBezTo>
                  <a:pt x="239" y="2968"/>
                  <a:pt x="239" y="2968"/>
                  <a:pt x="239" y="2968"/>
                </a:cubicBezTo>
                <a:cubicBezTo>
                  <a:pt x="1196" y="2968"/>
                  <a:pt x="2151" y="2968"/>
                  <a:pt x="3109" y="2968"/>
                </a:cubicBezTo>
                <a:cubicBezTo>
                  <a:pt x="3109" y="2968"/>
                  <a:pt x="3109" y="2968"/>
                  <a:pt x="3109" y="2968"/>
                </a:cubicBezTo>
                <a:cubicBezTo>
                  <a:pt x="3110" y="2968"/>
                  <a:pt x="3111" y="2968"/>
                  <a:pt x="3112" y="2968"/>
                </a:cubicBezTo>
                <a:cubicBezTo>
                  <a:pt x="3245" y="2968"/>
                  <a:pt x="3353" y="2860"/>
                  <a:pt x="3353" y="2727"/>
                </a:cubicBezTo>
                <a:cubicBezTo>
                  <a:pt x="3353" y="2683"/>
                  <a:pt x="3342" y="2642"/>
                  <a:pt x="3321" y="2606"/>
                </a:cubicBezTo>
                <a:close/>
              </a:path>
            </a:pathLst>
          </a:custGeom>
          <a:solidFill>
            <a:srgbClr val="FCB41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srgbClr val="282F3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94675E7-7A07-47AF-8ED0-885AE7BE6547}"/>
              </a:ext>
            </a:extLst>
          </p:cNvPr>
          <p:cNvSpPr>
            <a:spLocks/>
          </p:cNvSpPr>
          <p:nvPr/>
        </p:nvSpPr>
        <p:spPr bwMode="auto">
          <a:xfrm>
            <a:off x="5389448" y="1735743"/>
            <a:ext cx="2829218" cy="2512860"/>
          </a:xfrm>
          <a:custGeom>
            <a:avLst/>
            <a:gdLst>
              <a:gd name="T0" fmla="*/ 3321 w 3353"/>
              <a:gd name="T1" fmla="*/ 2606 h 2968"/>
              <a:gd name="T2" fmla="*/ 3321 w 3353"/>
              <a:gd name="T3" fmla="*/ 2606 h 2968"/>
              <a:gd name="T4" fmla="*/ 1879 w 3353"/>
              <a:gd name="T5" fmla="*/ 117 h 2968"/>
              <a:gd name="T6" fmla="*/ 1879 w 3353"/>
              <a:gd name="T7" fmla="*/ 117 h 2968"/>
              <a:gd name="T8" fmla="*/ 1672 w 3353"/>
              <a:gd name="T9" fmla="*/ 0 h 2968"/>
              <a:gd name="T10" fmla="*/ 1467 w 3353"/>
              <a:gd name="T11" fmla="*/ 114 h 2968"/>
              <a:gd name="T12" fmla="*/ 30 w 3353"/>
              <a:gd name="T13" fmla="*/ 2611 h 2968"/>
              <a:gd name="T14" fmla="*/ 30 w 3353"/>
              <a:gd name="T15" fmla="*/ 2611 h 2968"/>
              <a:gd name="T16" fmla="*/ 0 w 3353"/>
              <a:gd name="T17" fmla="*/ 2727 h 2968"/>
              <a:gd name="T18" fmla="*/ 239 w 3353"/>
              <a:gd name="T19" fmla="*/ 2968 h 2968"/>
              <a:gd name="T20" fmla="*/ 239 w 3353"/>
              <a:gd name="T21" fmla="*/ 2968 h 2968"/>
              <a:gd name="T22" fmla="*/ 3109 w 3353"/>
              <a:gd name="T23" fmla="*/ 2968 h 2968"/>
              <a:gd name="T24" fmla="*/ 3109 w 3353"/>
              <a:gd name="T25" fmla="*/ 2968 h 2968"/>
              <a:gd name="T26" fmla="*/ 3112 w 3353"/>
              <a:gd name="T27" fmla="*/ 2968 h 2968"/>
              <a:gd name="T28" fmla="*/ 3353 w 3353"/>
              <a:gd name="T29" fmla="*/ 2727 h 2968"/>
              <a:gd name="T30" fmla="*/ 3321 w 3353"/>
              <a:gd name="T31" fmla="*/ 2606 h 2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53" h="2968">
                <a:moveTo>
                  <a:pt x="3321" y="2606"/>
                </a:moveTo>
                <a:cubicBezTo>
                  <a:pt x="3321" y="2606"/>
                  <a:pt x="3321" y="2606"/>
                  <a:pt x="3321" y="2606"/>
                </a:cubicBezTo>
                <a:cubicBezTo>
                  <a:pt x="2839" y="1775"/>
                  <a:pt x="2360" y="947"/>
                  <a:pt x="1879" y="117"/>
                </a:cubicBezTo>
                <a:cubicBezTo>
                  <a:pt x="1879" y="117"/>
                  <a:pt x="1879" y="117"/>
                  <a:pt x="1879" y="117"/>
                </a:cubicBezTo>
                <a:cubicBezTo>
                  <a:pt x="1836" y="47"/>
                  <a:pt x="1759" y="0"/>
                  <a:pt x="1672" y="0"/>
                </a:cubicBezTo>
                <a:cubicBezTo>
                  <a:pt x="1585" y="0"/>
                  <a:pt x="1509" y="45"/>
                  <a:pt x="1467" y="114"/>
                </a:cubicBezTo>
                <a:cubicBezTo>
                  <a:pt x="987" y="948"/>
                  <a:pt x="508" y="1780"/>
                  <a:pt x="30" y="2611"/>
                </a:cubicBezTo>
                <a:cubicBezTo>
                  <a:pt x="30" y="2611"/>
                  <a:pt x="30" y="2611"/>
                  <a:pt x="30" y="2611"/>
                </a:cubicBezTo>
                <a:cubicBezTo>
                  <a:pt x="11" y="2645"/>
                  <a:pt x="0" y="2685"/>
                  <a:pt x="0" y="2727"/>
                </a:cubicBezTo>
                <a:cubicBezTo>
                  <a:pt x="0" y="2860"/>
                  <a:pt x="107" y="2967"/>
                  <a:pt x="239" y="2968"/>
                </a:cubicBezTo>
                <a:cubicBezTo>
                  <a:pt x="239" y="2968"/>
                  <a:pt x="239" y="2968"/>
                  <a:pt x="239" y="2968"/>
                </a:cubicBezTo>
                <a:cubicBezTo>
                  <a:pt x="1196" y="2968"/>
                  <a:pt x="2151" y="2968"/>
                  <a:pt x="3109" y="2968"/>
                </a:cubicBezTo>
                <a:cubicBezTo>
                  <a:pt x="3109" y="2968"/>
                  <a:pt x="3109" y="2968"/>
                  <a:pt x="3109" y="2968"/>
                </a:cubicBezTo>
                <a:cubicBezTo>
                  <a:pt x="3110" y="2968"/>
                  <a:pt x="3111" y="2968"/>
                  <a:pt x="3112" y="2968"/>
                </a:cubicBezTo>
                <a:cubicBezTo>
                  <a:pt x="3245" y="2968"/>
                  <a:pt x="3353" y="2860"/>
                  <a:pt x="3353" y="2727"/>
                </a:cubicBezTo>
                <a:cubicBezTo>
                  <a:pt x="3353" y="2683"/>
                  <a:pt x="3342" y="2642"/>
                  <a:pt x="3321" y="260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srgbClr val="282F3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0" y="17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1- LTE </a:t>
            </a: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Location Based Services (LCS) </a:t>
            </a:r>
            <a:r>
              <a:rPr lang="en-US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“ </a:t>
            </a:r>
            <a:r>
              <a:rPr lang="en-US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3GPP Release 9”</a:t>
            </a:r>
            <a:endParaRPr lang="en-US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F2161D3-6663-44CF-8292-6687A66A8C36}"/>
              </a:ext>
            </a:extLst>
          </p:cNvPr>
          <p:cNvSpPr>
            <a:spLocks/>
          </p:cNvSpPr>
          <p:nvPr/>
        </p:nvSpPr>
        <p:spPr bwMode="auto">
          <a:xfrm>
            <a:off x="5353925" y="2339158"/>
            <a:ext cx="2149836" cy="1909445"/>
          </a:xfrm>
          <a:custGeom>
            <a:avLst/>
            <a:gdLst>
              <a:gd name="T0" fmla="*/ 3321 w 3353"/>
              <a:gd name="T1" fmla="*/ 2606 h 2968"/>
              <a:gd name="T2" fmla="*/ 3321 w 3353"/>
              <a:gd name="T3" fmla="*/ 2606 h 2968"/>
              <a:gd name="T4" fmla="*/ 1879 w 3353"/>
              <a:gd name="T5" fmla="*/ 117 h 2968"/>
              <a:gd name="T6" fmla="*/ 1879 w 3353"/>
              <a:gd name="T7" fmla="*/ 117 h 2968"/>
              <a:gd name="T8" fmla="*/ 1672 w 3353"/>
              <a:gd name="T9" fmla="*/ 0 h 2968"/>
              <a:gd name="T10" fmla="*/ 1467 w 3353"/>
              <a:gd name="T11" fmla="*/ 114 h 2968"/>
              <a:gd name="T12" fmla="*/ 30 w 3353"/>
              <a:gd name="T13" fmla="*/ 2611 h 2968"/>
              <a:gd name="T14" fmla="*/ 30 w 3353"/>
              <a:gd name="T15" fmla="*/ 2611 h 2968"/>
              <a:gd name="T16" fmla="*/ 0 w 3353"/>
              <a:gd name="T17" fmla="*/ 2727 h 2968"/>
              <a:gd name="T18" fmla="*/ 239 w 3353"/>
              <a:gd name="T19" fmla="*/ 2968 h 2968"/>
              <a:gd name="T20" fmla="*/ 239 w 3353"/>
              <a:gd name="T21" fmla="*/ 2968 h 2968"/>
              <a:gd name="T22" fmla="*/ 3109 w 3353"/>
              <a:gd name="T23" fmla="*/ 2968 h 2968"/>
              <a:gd name="T24" fmla="*/ 3109 w 3353"/>
              <a:gd name="T25" fmla="*/ 2968 h 2968"/>
              <a:gd name="T26" fmla="*/ 3112 w 3353"/>
              <a:gd name="T27" fmla="*/ 2968 h 2968"/>
              <a:gd name="T28" fmla="*/ 3353 w 3353"/>
              <a:gd name="T29" fmla="*/ 2727 h 2968"/>
              <a:gd name="T30" fmla="*/ 3321 w 3353"/>
              <a:gd name="T31" fmla="*/ 2606 h 2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53" h="2968">
                <a:moveTo>
                  <a:pt x="3321" y="2606"/>
                </a:moveTo>
                <a:cubicBezTo>
                  <a:pt x="3321" y="2606"/>
                  <a:pt x="3321" y="2606"/>
                  <a:pt x="3321" y="2606"/>
                </a:cubicBezTo>
                <a:cubicBezTo>
                  <a:pt x="2839" y="1775"/>
                  <a:pt x="2360" y="947"/>
                  <a:pt x="1879" y="117"/>
                </a:cubicBezTo>
                <a:cubicBezTo>
                  <a:pt x="1879" y="117"/>
                  <a:pt x="1879" y="117"/>
                  <a:pt x="1879" y="117"/>
                </a:cubicBezTo>
                <a:cubicBezTo>
                  <a:pt x="1836" y="47"/>
                  <a:pt x="1759" y="0"/>
                  <a:pt x="1672" y="0"/>
                </a:cubicBezTo>
                <a:cubicBezTo>
                  <a:pt x="1585" y="0"/>
                  <a:pt x="1509" y="45"/>
                  <a:pt x="1467" y="114"/>
                </a:cubicBezTo>
                <a:cubicBezTo>
                  <a:pt x="987" y="948"/>
                  <a:pt x="508" y="1780"/>
                  <a:pt x="30" y="2611"/>
                </a:cubicBezTo>
                <a:cubicBezTo>
                  <a:pt x="30" y="2611"/>
                  <a:pt x="30" y="2611"/>
                  <a:pt x="30" y="2611"/>
                </a:cubicBezTo>
                <a:cubicBezTo>
                  <a:pt x="11" y="2645"/>
                  <a:pt x="0" y="2685"/>
                  <a:pt x="0" y="2727"/>
                </a:cubicBezTo>
                <a:cubicBezTo>
                  <a:pt x="0" y="2860"/>
                  <a:pt x="107" y="2967"/>
                  <a:pt x="239" y="2968"/>
                </a:cubicBezTo>
                <a:cubicBezTo>
                  <a:pt x="239" y="2968"/>
                  <a:pt x="239" y="2968"/>
                  <a:pt x="239" y="2968"/>
                </a:cubicBezTo>
                <a:cubicBezTo>
                  <a:pt x="1196" y="2968"/>
                  <a:pt x="2151" y="2968"/>
                  <a:pt x="3109" y="2968"/>
                </a:cubicBezTo>
                <a:cubicBezTo>
                  <a:pt x="3109" y="2968"/>
                  <a:pt x="3109" y="2968"/>
                  <a:pt x="3109" y="2968"/>
                </a:cubicBezTo>
                <a:cubicBezTo>
                  <a:pt x="3110" y="2968"/>
                  <a:pt x="3111" y="2968"/>
                  <a:pt x="3112" y="2968"/>
                </a:cubicBezTo>
                <a:cubicBezTo>
                  <a:pt x="3245" y="2968"/>
                  <a:pt x="3353" y="2860"/>
                  <a:pt x="3353" y="2727"/>
                </a:cubicBezTo>
                <a:cubicBezTo>
                  <a:pt x="3353" y="2683"/>
                  <a:pt x="3342" y="2642"/>
                  <a:pt x="3321" y="2606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srgbClr val="282F3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667E403-8086-4D8B-8E18-37CD7AECA875}"/>
              </a:ext>
            </a:extLst>
          </p:cNvPr>
          <p:cNvSpPr>
            <a:spLocks/>
          </p:cNvSpPr>
          <p:nvPr/>
        </p:nvSpPr>
        <p:spPr bwMode="auto">
          <a:xfrm>
            <a:off x="5316541" y="2948311"/>
            <a:ext cx="1463993" cy="1300292"/>
          </a:xfrm>
          <a:custGeom>
            <a:avLst/>
            <a:gdLst>
              <a:gd name="T0" fmla="*/ 3321 w 3353"/>
              <a:gd name="T1" fmla="*/ 2606 h 2968"/>
              <a:gd name="T2" fmla="*/ 3321 w 3353"/>
              <a:gd name="T3" fmla="*/ 2606 h 2968"/>
              <a:gd name="T4" fmla="*/ 1879 w 3353"/>
              <a:gd name="T5" fmla="*/ 117 h 2968"/>
              <a:gd name="T6" fmla="*/ 1879 w 3353"/>
              <a:gd name="T7" fmla="*/ 117 h 2968"/>
              <a:gd name="T8" fmla="*/ 1672 w 3353"/>
              <a:gd name="T9" fmla="*/ 0 h 2968"/>
              <a:gd name="T10" fmla="*/ 1467 w 3353"/>
              <a:gd name="T11" fmla="*/ 114 h 2968"/>
              <a:gd name="T12" fmla="*/ 30 w 3353"/>
              <a:gd name="T13" fmla="*/ 2611 h 2968"/>
              <a:gd name="T14" fmla="*/ 30 w 3353"/>
              <a:gd name="T15" fmla="*/ 2611 h 2968"/>
              <a:gd name="T16" fmla="*/ 0 w 3353"/>
              <a:gd name="T17" fmla="*/ 2727 h 2968"/>
              <a:gd name="T18" fmla="*/ 239 w 3353"/>
              <a:gd name="T19" fmla="*/ 2968 h 2968"/>
              <a:gd name="T20" fmla="*/ 239 w 3353"/>
              <a:gd name="T21" fmla="*/ 2968 h 2968"/>
              <a:gd name="T22" fmla="*/ 3109 w 3353"/>
              <a:gd name="T23" fmla="*/ 2968 h 2968"/>
              <a:gd name="T24" fmla="*/ 3109 w 3353"/>
              <a:gd name="T25" fmla="*/ 2968 h 2968"/>
              <a:gd name="T26" fmla="*/ 3112 w 3353"/>
              <a:gd name="T27" fmla="*/ 2968 h 2968"/>
              <a:gd name="T28" fmla="*/ 3353 w 3353"/>
              <a:gd name="T29" fmla="*/ 2727 h 2968"/>
              <a:gd name="T30" fmla="*/ 3321 w 3353"/>
              <a:gd name="T31" fmla="*/ 2606 h 2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53" h="2968">
                <a:moveTo>
                  <a:pt x="3321" y="2606"/>
                </a:moveTo>
                <a:cubicBezTo>
                  <a:pt x="3321" y="2606"/>
                  <a:pt x="3321" y="2606"/>
                  <a:pt x="3321" y="2606"/>
                </a:cubicBezTo>
                <a:cubicBezTo>
                  <a:pt x="2839" y="1775"/>
                  <a:pt x="2360" y="947"/>
                  <a:pt x="1879" y="117"/>
                </a:cubicBezTo>
                <a:cubicBezTo>
                  <a:pt x="1879" y="117"/>
                  <a:pt x="1879" y="117"/>
                  <a:pt x="1879" y="117"/>
                </a:cubicBezTo>
                <a:cubicBezTo>
                  <a:pt x="1836" y="47"/>
                  <a:pt x="1759" y="0"/>
                  <a:pt x="1672" y="0"/>
                </a:cubicBezTo>
                <a:cubicBezTo>
                  <a:pt x="1585" y="0"/>
                  <a:pt x="1509" y="45"/>
                  <a:pt x="1467" y="114"/>
                </a:cubicBezTo>
                <a:cubicBezTo>
                  <a:pt x="987" y="948"/>
                  <a:pt x="508" y="1780"/>
                  <a:pt x="30" y="2611"/>
                </a:cubicBezTo>
                <a:cubicBezTo>
                  <a:pt x="30" y="2611"/>
                  <a:pt x="30" y="2611"/>
                  <a:pt x="30" y="2611"/>
                </a:cubicBezTo>
                <a:cubicBezTo>
                  <a:pt x="11" y="2645"/>
                  <a:pt x="0" y="2685"/>
                  <a:pt x="0" y="2727"/>
                </a:cubicBezTo>
                <a:cubicBezTo>
                  <a:pt x="0" y="2860"/>
                  <a:pt x="107" y="2967"/>
                  <a:pt x="239" y="2968"/>
                </a:cubicBezTo>
                <a:cubicBezTo>
                  <a:pt x="239" y="2968"/>
                  <a:pt x="239" y="2968"/>
                  <a:pt x="239" y="2968"/>
                </a:cubicBezTo>
                <a:cubicBezTo>
                  <a:pt x="1196" y="2968"/>
                  <a:pt x="2151" y="2968"/>
                  <a:pt x="3109" y="2968"/>
                </a:cubicBezTo>
                <a:cubicBezTo>
                  <a:pt x="3109" y="2968"/>
                  <a:pt x="3109" y="2968"/>
                  <a:pt x="3109" y="2968"/>
                </a:cubicBezTo>
                <a:cubicBezTo>
                  <a:pt x="3110" y="2968"/>
                  <a:pt x="3111" y="2968"/>
                  <a:pt x="3112" y="2968"/>
                </a:cubicBezTo>
                <a:cubicBezTo>
                  <a:pt x="3245" y="2968"/>
                  <a:pt x="3353" y="2860"/>
                  <a:pt x="3353" y="2727"/>
                </a:cubicBezTo>
                <a:cubicBezTo>
                  <a:pt x="3353" y="2683"/>
                  <a:pt x="3342" y="2642"/>
                  <a:pt x="3321" y="2606"/>
                </a:cubicBezTo>
                <a:close/>
              </a:path>
            </a:pathLst>
          </a:custGeom>
          <a:solidFill>
            <a:srgbClr val="4F6A7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srgbClr val="282F3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CC61FD-3C45-456D-A8BA-D2E85CB9B035}"/>
              </a:ext>
            </a:extLst>
          </p:cNvPr>
          <p:cNvSpPr txBox="1"/>
          <p:nvPr/>
        </p:nvSpPr>
        <p:spPr>
          <a:xfrm rot="3585217">
            <a:off x="6203839" y="3043291"/>
            <a:ext cx="98583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800" kern="12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Mobile Radio</a:t>
            </a:r>
            <a:endParaRPr lang="en-US" sz="1800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C1B34F-E7F9-4F88-AA11-4BA065AF7E70}"/>
              </a:ext>
            </a:extLst>
          </p:cNvPr>
          <p:cNvSpPr txBox="1"/>
          <p:nvPr/>
        </p:nvSpPr>
        <p:spPr>
          <a:xfrm rot="3585217">
            <a:off x="6674509" y="2866146"/>
            <a:ext cx="128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000" kern="12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Hybrid</a:t>
            </a:r>
            <a:endParaRPr lang="en-US" sz="2000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043A76-2668-4A92-BFF4-7DEFB3614208}"/>
              </a:ext>
            </a:extLst>
          </p:cNvPr>
          <p:cNvSpPr txBox="1"/>
          <p:nvPr/>
        </p:nvSpPr>
        <p:spPr>
          <a:xfrm rot="3610331">
            <a:off x="7174975" y="2343495"/>
            <a:ext cx="1445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2400" kern="12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LPP SUPL2.0</a:t>
            </a:r>
            <a:endParaRPr lang="en-US" sz="2400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6B58C-B0D7-4889-A38D-780D35D298A5}"/>
              </a:ext>
            </a:extLst>
          </p:cNvPr>
          <p:cNvSpPr txBox="1"/>
          <p:nvPr/>
        </p:nvSpPr>
        <p:spPr>
          <a:xfrm>
            <a:off x="5540136" y="3685935"/>
            <a:ext cx="985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500" kern="12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Satellite</a:t>
            </a:r>
            <a:endParaRPr lang="en-US" sz="1500" kern="1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A37D71-F3FB-4D7D-8DD3-8BE9860E8853}"/>
              </a:ext>
            </a:extLst>
          </p:cNvPr>
          <p:cNvSpPr txBox="1"/>
          <p:nvPr/>
        </p:nvSpPr>
        <p:spPr>
          <a:xfrm>
            <a:off x="91523" y="1110346"/>
            <a:ext cx="882830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ru-RU" sz="4875" b="1" kern="1200" dirty="0">
                <a:solidFill>
                  <a:srgbClr val="4F6A79"/>
                </a:solidFill>
                <a:latin typeface="Open Sans" panose="020B0606030504020204" pitchFamily="34" charset="0"/>
                <a:ea typeface="+mn-ea"/>
                <a:cs typeface="+mn-cs"/>
              </a:rPr>
              <a:t>01</a:t>
            </a:r>
            <a:endParaRPr lang="en-GB" sz="4875" b="1" kern="1200" dirty="0">
              <a:solidFill>
                <a:srgbClr val="4F6A7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174906-8F46-4B7D-B0D2-AA1B6AF5C49D}"/>
              </a:ext>
            </a:extLst>
          </p:cNvPr>
          <p:cNvSpPr txBox="1"/>
          <p:nvPr/>
        </p:nvSpPr>
        <p:spPr>
          <a:xfrm>
            <a:off x="17044" y="1839672"/>
            <a:ext cx="1031787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ru-RU" sz="4875" b="1" kern="1200" dirty="0">
                <a:solidFill>
                  <a:srgbClr val="92D050"/>
                </a:solidFill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lang="en-US" sz="4875" b="1" kern="1200" dirty="0">
                <a:solidFill>
                  <a:srgbClr val="92D050"/>
                </a:solidFill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lang="en-GB" sz="4875" b="1" kern="1200" dirty="0">
              <a:solidFill>
                <a:srgbClr val="92D050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C0665D-8C5D-4D44-B9F7-7C78974B55EB}"/>
              </a:ext>
            </a:extLst>
          </p:cNvPr>
          <p:cNvSpPr txBox="1"/>
          <p:nvPr/>
        </p:nvSpPr>
        <p:spPr>
          <a:xfrm>
            <a:off x="1050369" y="1190427"/>
            <a:ext cx="3859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800" u="sng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Satellite Based Positioning: </a:t>
            </a:r>
            <a:r>
              <a:rPr lang="en-US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Autonomous and Assisted Global Navigation Satellite Systems (A-GNSS) such as GPS and GLONASS </a:t>
            </a:r>
          </a:p>
          <a:p>
            <a:pPr algn="just" defTabSz="685800">
              <a:buClrTx/>
              <a:defRPr/>
            </a:pPr>
            <a:endParaRPr lang="en-US" kern="1200" dirty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EB65C-1C2A-4EC2-8541-1012A3E21969}"/>
              </a:ext>
            </a:extLst>
          </p:cNvPr>
          <p:cNvSpPr txBox="1"/>
          <p:nvPr/>
        </p:nvSpPr>
        <p:spPr>
          <a:xfrm>
            <a:off x="1050369" y="1929801"/>
            <a:ext cx="38590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800" u="sng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Mobile Radio Cellular Positioning: </a:t>
            </a:r>
            <a:r>
              <a:rPr lang="en-US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Observed Time Difference of Arrival (OTDOA) and enhanced Cell ID (</a:t>
            </a:r>
            <a:r>
              <a:rPr lang="en-US" kern="1200" dirty="0" err="1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eCID</a:t>
            </a:r>
            <a:r>
              <a:rPr lang="en-US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72E6FE-3A2E-4529-92BE-64DF6D5921A9}"/>
              </a:ext>
            </a:extLst>
          </p:cNvPr>
          <p:cNvSpPr txBox="1"/>
          <p:nvPr/>
        </p:nvSpPr>
        <p:spPr>
          <a:xfrm>
            <a:off x="1048831" y="2712910"/>
            <a:ext cx="386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800" u="sng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Hybrid Methods: </a:t>
            </a:r>
            <a:r>
              <a:rPr lang="en-US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Hybrid-GNSS or GNSS + Mobile Radio Cellular Positioning like </a:t>
            </a:r>
            <a:r>
              <a:rPr lang="en-US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OTDOA</a:t>
            </a:r>
            <a:endParaRPr lang="en-US" kern="1200" dirty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A242B9-7BFB-423E-A688-83B133AD566B}"/>
              </a:ext>
            </a:extLst>
          </p:cNvPr>
          <p:cNvSpPr txBox="1"/>
          <p:nvPr/>
        </p:nvSpPr>
        <p:spPr>
          <a:xfrm>
            <a:off x="17044" y="2656981"/>
            <a:ext cx="1031787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ru-RU" sz="4875" b="1" kern="1200" dirty="0">
                <a:solidFill>
                  <a:srgbClr val="00B0F0"/>
                </a:solidFill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lang="en-US" sz="4875" b="1" kern="1200" dirty="0">
                <a:solidFill>
                  <a:srgbClr val="00B0F0"/>
                </a:solidFill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lang="en-GB" sz="4875" b="1" kern="1200" dirty="0">
              <a:solidFill>
                <a:srgbClr val="00B0F0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0BB05-6038-4831-96A5-BD123BF15143}"/>
              </a:ext>
            </a:extLst>
          </p:cNvPr>
          <p:cNvSpPr txBox="1"/>
          <p:nvPr/>
        </p:nvSpPr>
        <p:spPr>
          <a:xfrm>
            <a:off x="1048831" y="3547300"/>
            <a:ext cx="386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800" u="sng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Control/User </a:t>
            </a:r>
            <a:r>
              <a:rPr lang="en-US" sz="1800" u="sng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Plane (</a:t>
            </a:r>
            <a:r>
              <a:rPr lang="en-US" sz="1800" u="sng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C-Plane | U-Plane) session </a:t>
            </a:r>
            <a:r>
              <a:rPr lang="en-US" sz="1800" u="sng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handling</a:t>
            </a:r>
            <a:r>
              <a:rPr lang="en-US" sz="1800" u="sng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: </a:t>
            </a:r>
            <a:r>
              <a:rPr lang="en-US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LPP</a:t>
            </a:r>
            <a:r>
              <a:rPr lang="en-US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, SUPL 2.0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76F0D-F2F4-485D-85F5-687A82F63AB0}"/>
              </a:ext>
            </a:extLst>
          </p:cNvPr>
          <p:cNvSpPr txBox="1"/>
          <p:nvPr/>
        </p:nvSpPr>
        <p:spPr>
          <a:xfrm>
            <a:off x="17044" y="3452284"/>
            <a:ext cx="1031787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ru-RU" sz="4875" b="1" kern="1200" dirty="0">
                <a:solidFill>
                  <a:srgbClr val="FCB414"/>
                </a:solidFill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lang="en-US" sz="4875" b="1" kern="1200" dirty="0">
                <a:solidFill>
                  <a:srgbClr val="FCB414"/>
                </a:solidFill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lang="en-GB" sz="4875" b="1" kern="1200" dirty="0">
              <a:solidFill>
                <a:srgbClr val="FCB414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799676"/>
            <a:ext cx="95690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FF"/>
                </a:solidFill>
                <a:uFill>
                  <a:noFill/>
                </a:uFill>
                <a:hlinkClick r:id="rId2"/>
              </a:rPr>
              <a:t>https://cdn.rohde-schwarz.com/pws/dl_downloads/dl_common_library/dl_brochures_and_datasheets/pdf_1/LTE_LBS_White_Paper.pdf</a:t>
            </a:r>
            <a:endParaRPr 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0" y="17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1- LTE </a:t>
            </a: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Location Based Services (LCS) </a:t>
            </a:r>
            <a:r>
              <a:rPr lang="en-US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“ </a:t>
            </a:r>
            <a:r>
              <a:rPr lang="en-US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3GPP Release 9”</a:t>
            </a:r>
            <a:endParaRPr lang="en-US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174906-8F46-4B7D-B0D2-AA1B6AF5C49D}"/>
              </a:ext>
            </a:extLst>
          </p:cNvPr>
          <p:cNvSpPr txBox="1"/>
          <p:nvPr/>
        </p:nvSpPr>
        <p:spPr>
          <a:xfrm>
            <a:off x="17044" y="698860"/>
            <a:ext cx="1031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ru-RU" sz="4400" b="1" kern="1200" dirty="0">
                <a:solidFill>
                  <a:srgbClr val="92D050"/>
                </a:solidFill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lang="en-US" sz="4400" b="1" kern="1200" dirty="0">
                <a:solidFill>
                  <a:srgbClr val="92D050"/>
                </a:solidFill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lang="en-GB" sz="4400" b="1" kern="1200" dirty="0">
              <a:solidFill>
                <a:srgbClr val="92D050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EB65C-1C2A-4EC2-8541-1012A3E21969}"/>
              </a:ext>
            </a:extLst>
          </p:cNvPr>
          <p:cNvSpPr txBox="1"/>
          <p:nvPr/>
        </p:nvSpPr>
        <p:spPr>
          <a:xfrm>
            <a:off x="1050369" y="788989"/>
            <a:ext cx="5543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u="sng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Mobile Radio Cellular Positioning</a:t>
            </a:r>
            <a:r>
              <a:rPr lang="en-US" u="sng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:</a:t>
            </a:r>
          </a:p>
          <a:p>
            <a:pPr algn="just" defTabSz="685800">
              <a:buClrTx/>
              <a:defRPr/>
            </a:pPr>
            <a:endParaRPr lang="en-US" u="sng" kern="1200" dirty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algn="just" defTabSz="685800">
              <a:buClrTx/>
              <a:defRPr/>
            </a:pPr>
            <a:r>
              <a:rPr lang="en-US" sz="2000" u="sng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OTDOA – Observed Time Difference of Arrival</a:t>
            </a:r>
          </a:p>
          <a:p>
            <a:pPr algn="just" defTabSz="685800">
              <a:buClrTx/>
              <a:defRPr/>
            </a:pPr>
            <a:endParaRPr lang="en-US" u="sng" kern="1200" dirty="0" smtClean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algn="just" defTabSz="685800">
              <a:buClrTx/>
              <a:defRPr/>
            </a:pPr>
            <a:endParaRPr lang="en-US" sz="1100" u="sng" kern="1200" dirty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algn="just" defTabSz="685800">
              <a:buClrTx/>
              <a:defRPr/>
            </a:pPr>
            <a:endParaRPr lang="en-US" sz="1100" kern="1200" dirty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799676"/>
            <a:ext cx="95690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FF"/>
                </a:solidFill>
                <a:uFill>
                  <a:noFill/>
                </a:uFill>
                <a:hlinkClick r:id="rId2"/>
              </a:rPr>
              <a:t>https://cdn.rohde-schwarz.com/pws/dl_downloads/dl_common_library/dl_brochures_and_datasheets/pdf_1/LTE_LBS_White_Paper.pdf</a:t>
            </a:r>
            <a:endParaRPr lang="en-US" sz="1100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504" y="80193"/>
            <a:ext cx="1294777" cy="1115666"/>
          </a:xfrm>
          <a:prstGeom prst="rect">
            <a:avLst/>
          </a:prstGeom>
        </p:spPr>
      </p:pic>
      <p:pic>
        <p:nvPicPr>
          <p:cNvPr id="34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688" y="1611442"/>
            <a:ext cx="3220375" cy="23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58;p40"/>
          <p:cNvSpPr txBox="1"/>
          <p:nvPr/>
        </p:nvSpPr>
        <p:spPr>
          <a:xfrm>
            <a:off x="5320192" y="3930317"/>
            <a:ext cx="3575089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/>
              <a:t>TDOA measurement based on hyperbolas</a:t>
            </a:r>
            <a:endParaRPr sz="1300" b="1" dirty="0"/>
          </a:p>
        </p:txBody>
      </p:sp>
      <p:sp>
        <p:nvSpPr>
          <p:cNvPr id="38" name="Google Shape;255;p40"/>
          <p:cNvSpPr txBox="1">
            <a:spLocks/>
          </p:cNvSpPr>
          <p:nvPr/>
        </p:nvSpPr>
        <p:spPr>
          <a:xfrm>
            <a:off x="0" y="1922463"/>
            <a:ext cx="5338470" cy="26384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 algn="just">
              <a:lnSpc>
                <a:spcPct val="10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●"/>
            </a:pPr>
            <a:r>
              <a:rPr lang="en-US" sz="1600" dirty="0" smtClean="0"/>
              <a:t>OTDOA uses neighbor cells (</a:t>
            </a:r>
            <a:r>
              <a:rPr lang="en-US" sz="1600" dirty="0" err="1" smtClean="0"/>
              <a:t>eNB’s</a:t>
            </a:r>
            <a:r>
              <a:rPr lang="en-US" sz="1600" dirty="0" smtClean="0"/>
              <a:t>) to derive an OTDOA relative to the serving cell.</a:t>
            </a:r>
          </a:p>
          <a:p>
            <a:pPr marL="457200" indent="0" algn="just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endParaRPr lang="en-US" sz="1600" dirty="0" smtClean="0"/>
          </a:p>
          <a:p>
            <a:pPr marL="457200" indent="-330200" algn="just">
              <a:lnSpc>
                <a:spcPct val="10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●"/>
            </a:pPr>
            <a:r>
              <a:rPr lang="en-US" sz="1600" dirty="0" smtClean="0"/>
              <a:t>The measurement needs to be taken at least for 3 pairs of base station. </a:t>
            </a:r>
          </a:p>
          <a:p>
            <a:pPr marL="457200" indent="0" algn="just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endParaRPr lang="en-US" sz="1600" dirty="0" smtClean="0"/>
          </a:p>
          <a:p>
            <a:pPr marL="457200" indent="-330200" algn="just">
              <a:lnSpc>
                <a:spcPct val="10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●"/>
            </a:pPr>
            <a:r>
              <a:rPr lang="en-US" sz="1600" dirty="0" smtClean="0"/>
              <a:t>The position of the device is the intersection of the three hyperbolas.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70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0" y="17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1- LTE </a:t>
            </a: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Location Based Services (LCS) </a:t>
            </a:r>
            <a:r>
              <a:rPr lang="en-US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“ </a:t>
            </a:r>
            <a:r>
              <a:rPr lang="en-US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3GPP Release 9”</a:t>
            </a:r>
            <a:endParaRPr lang="en-US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174906-8F46-4B7D-B0D2-AA1B6AF5C49D}"/>
              </a:ext>
            </a:extLst>
          </p:cNvPr>
          <p:cNvSpPr txBox="1"/>
          <p:nvPr/>
        </p:nvSpPr>
        <p:spPr>
          <a:xfrm>
            <a:off x="17044" y="698860"/>
            <a:ext cx="1031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ru-RU" sz="4400" b="1" kern="1200" dirty="0">
                <a:solidFill>
                  <a:srgbClr val="92D050"/>
                </a:solidFill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lang="en-US" sz="4400" b="1" kern="1200" dirty="0">
                <a:solidFill>
                  <a:srgbClr val="92D050"/>
                </a:solidFill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lang="en-GB" sz="4400" b="1" kern="1200" dirty="0">
              <a:solidFill>
                <a:srgbClr val="92D050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EB65C-1C2A-4EC2-8541-1012A3E21969}"/>
              </a:ext>
            </a:extLst>
          </p:cNvPr>
          <p:cNvSpPr txBox="1"/>
          <p:nvPr/>
        </p:nvSpPr>
        <p:spPr>
          <a:xfrm>
            <a:off x="1050369" y="788989"/>
            <a:ext cx="5543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u="sng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Mobile Radio Cellular Positioning</a:t>
            </a:r>
            <a:r>
              <a:rPr lang="en-US" u="sng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:</a:t>
            </a:r>
          </a:p>
          <a:p>
            <a:pPr algn="just" defTabSz="685800">
              <a:buClrTx/>
              <a:defRPr/>
            </a:pPr>
            <a:endParaRPr lang="en-US" u="sng" kern="1200" dirty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algn="just" defTabSz="685800">
              <a:buClrTx/>
              <a:defRPr/>
            </a:pPr>
            <a:r>
              <a:rPr lang="en-US" sz="2000" u="sng" kern="1200" dirty="0" err="1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eCID</a:t>
            </a:r>
            <a:r>
              <a:rPr lang="en-US" sz="2000" u="sng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lang="en-US" sz="2000" u="sng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– Enhanced Cell ID</a:t>
            </a:r>
          </a:p>
          <a:p>
            <a:pPr algn="just" defTabSz="685800">
              <a:buClrTx/>
              <a:defRPr/>
            </a:pPr>
            <a:endParaRPr lang="en-US" u="sng" kern="1200" dirty="0" smtClean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algn="just" defTabSz="685800">
              <a:buClrTx/>
              <a:defRPr/>
            </a:pPr>
            <a:endParaRPr lang="en-US" sz="1100" u="sng" kern="1200" dirty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algn="just" defTabSz="685800">
              <a:buClrTx/>
              <a:defRPr/>
            </a:pPr>
            <a:endParaRPr lang="en-US" sz="1100" kern="1200" dirty="0">
              <a:solidFill>
                <a:srgbClr val="282F39"/>
              </a:solidFill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799676"/>
            <a:ext cx="95690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FF"/>
                </a:solidFill>
                <a:uFill>
                  <a:noFill/>
                </a:uFill>
                <a:hlinkClick r:id="rId2"/>
              </a:rPr>
              <a:t>https://cdn.rohde-schwarz.com/pws/dl_downloads/dl_common_library/dl_brochures_and_datasheets/pdf_1/LTE_LBS_White_Paper.pdf</a:t>
            </a:r>
            <a:endParaRPr lang="en-US" sz="1100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504" y="80193"/>
            <a:ext cx="1294777" cy="1115666"/>
          </a:xfrm>
          <a:prstGeom prst="rect">
            <a:avLst/>
          </a:prstGeom>
        </p:spPr>
      </p:pic>
      <p:sp>
        <p:nvSpPr>
          <p:cNvPr id="10" name="Google Shape;265;p41"/>
          <p:cNvSpPr txBox="1">
            <a:spLocks/>
          </p:cNvSpPr>
          <p:nvPr/>
        </p:nvSpPr>
        <p:spPr>
          <a:xfrm>
            <a:off x="0" y="1639888"/>
            <a:ext cx="8559800" cy="12160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 algn="just">
              <a:lnSpc>
                <a:spcPct val="10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●"/>
            </a:pPr>
            <a:r>
              <a:rPr lang="en-US" sz="1600" dirty="0" smtClean="0"/>
              <a:t>It is another method for position estimation in LTE.</a:t>
            </a:r>
          </a:p>
          <a:p>
            <a:pPr marL="1003300" indent="-285750" algn="just">
              <a:lnSpc>
                <a:spcPct val="100000"/>
              </a:lnSpc>
              <a:spcBef>
                <a:spcPts val="1000"/>
              </a:spcBef>
              <a:buClrTx/>
              <a:buSzPts val="13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First Way:</a:t>
            </a:r>
            <a:r>
              <a:rPr lang="en-US" sz="1600" dirty="0" smtClean="0"/>
              <a:t>  E-CID with estimating distance from 1 BS. </a:t>
            </a:r>
          </a:p>
          <a:p>
            <a:pPr marL="1003300" indent="-285750" algn="just">
              <a:lnSpc>
                <a:spcPct val="100000"/>
              </a:lnSpc>
              <a:spcBef>
                <a:spcPts val="0"/>
              </a:spcBef>
              <a:buClrTx/>
              <a:buSzPts val="13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Second Way:</a:t>
            </a:r>
            <a:r>
              <a:rPr lang="en-US" sz="1600" dirty="0" smtClean="0"/>
              <a:t>  E-CID with measuring distance from 3 BSs. </a:t>
            </a:r>
          </a:p>
          <a:p>
            <a:pPr marL="1003300" indent="-285750" algn="just">
              <a:lnSpc>
                <a:spcPct val="100000"/>
              </a:lnSpc>
              <a:spcBef>
                <a:spcPts val="0"/>
              </a:spcBef>
              <a:buClrTx/>
              <a:buSzPts val="1300"/>
              <a:buFont typeface="Wingdings" panose="05000000000000000000" pitchFamily="2" charset="2"/>
              <a:buChar char="§"/>
            </a:pPr>
            <a:r>
              <a:rPr lang="en-US" sz="1600" b="1" dirty="0" smtClean="0"/>
              <a:t>Third Way:</a:t>
            </a:r>
            <a:r>
              <a:rPr lang="en-US" sz="1600" dirty="0" smtClean="0"/>
              <a:t>  E-CID with measuring the Angle-of-Arrival (</a:t>
            </a:r>
            <a:r>
              <a:rPr lang="en-US" sz="1600" dirty="0" err="1" smtClean="0"/>
              <a:t>AoA</a:t>
            </a:r>
            <a:r>
              <a:rPr lang="en-US" sz="1600" dirty="0" smtClean="0"/>
              <a:t>) from at least 2 BS. </a:t>
            </a:r>
          </a:p>
          <a:p>
            <a:pPr marL="1200150" indent="-28575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11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46" y="2919875"/>
            <a:ext cx="2289100" cy="18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846" y="2970100"/>
            <a:ext cx="2355642" cy="17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3902" y="3017225"/>
            <a:ext cx="2216000" cy="16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83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230" y="64270"/>
            <a:ext cx="1348051" cy="1161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0" y="17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1- LTE </a:t>
            </a: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Location Based Services (LCS) </a:t>
            </a:r>
            <a:r>
              <a:rPr lang="en-US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“ </a:t>
            </a:r>
            <a:r>
              <a:rPr lang="en-US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3GPP Release 9”</a:t>
            </a:r>
            <a:endParaRPr lang="en-US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174906-8F46-4B7D-B0D2-AA1B6AF5C49D}"/>
              </a:ext>
            </a:extLst>
          </p:cNvPr>
          <p:cNvSpPr txBox="1"/>
          <p:nvPr/>
        </p:nvSpPr>
        <p:spPr>
          <a:xfrm>
            <a:off x="17044" y="698860"/>
            <a:ext cx="1031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ru-RU" sz="4400" b="1" kern="1200" dirty="0" smtClean="0">
                <a:solidFill>
                  <a:srgbClr val="00B0F0"/>
                </a:solidFill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lang="en-US" sz="4400" b="1" kern="1200" dirty="0">
                <a:solidFill>
                  <a:srgbClr val="00B0F0"/>
                </a:solidFill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lang="en-GB" sz="4400" b="1" kern="1200" dirty="0">
              <a:solidFill>
                <a:srgbClr val="00B0F0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EB65C-1C2A-4EC2-8541-1012A3E21969}"/>
              </a:ext>
            </a:extLst>
          </p:cNvPr>
          <p:cNvSpPr txBox="1"/>
          <p:nvPr/>
        </p:nvSpPr>
        <p:spPr>
          <a:xfrm>
            <a:off x="1050369" y="788989"/>
            <a:ext cx="55436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kern="1200" dirty="0">
                <a:solidFill>
                  <a:srgbClr val="282F39"/>
                </a:solidFill>
                <a:latin typeface="Open Sans" panose="020B0606030504020204" pitchFamily="34" charset="0"/>
              </a:rPr>
              <a:t>Hybrid Methods: </a:t>
            </a:r>
            <a:endParaRPr lang="en-US" kern="1200" dirty="0" smtClean="0">
              <a:solidFill>
                <a:srgbClr val="282F39"/>
              </a:solidFill>
              <a:latin typeface="Open Sans" panose="020B0606030504020204" pitchFamily="34" charset="0"/>
            </a:endParaRPr>
          </a:p>
          <a:p>
            <a:pPr algn="just" defTabSz="685800">
              <a:buClrTx/>
              <a:defRPr/>
            </a:pPr>
            <a:endParaRPr lang="en-US" sz="1800" u="sng" kern="1200" dirty="0">
              <a:solidFill>
                <a:srgbClr val="282F39"/>
              </a:solidFill>
              <a:latin typeface="Open Sans" panose="020B0606030504020204" pitchFamily="34" charset="0"/>
            </a:endParaRPr>
          </a:p>
          <a:p>
            <a:pPr algn="just" defTabSz="685800">
              <a:buClrTx/>
              <a:defRPr/>
            </a:pPr>
            <a:r>
              <a:rPr lang="en-US" sz="2000" u="sng" kern="1200" dirty="0" smtClean="0">
                <a:solidFill>
                  <a:srgbClr val="282F39"/>
                </a:solidFill>
                <a:latin typeface="Open Sans" panose="020B0606030504020204" pitchFamily="34" charset="0"/>
              </a:rPr>
              <a:t>Hybrid-GNSS + OTDOA</a:t>
            </a:r>
            <a:endParaRPr lang="en-US" sz="2000" u="sng" kern="1200" dirty="0">
              <a:solidFill>
                <a:srgbClr val="282F39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799676"/>
            <a:ext cx="95690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FF"/>
                </a:solidFill>
                <a:uFill>
                  <a:noFill/>
                </a:uFill>
                <a:hlinkClick r:id="rId3"/>
              </a:rPr>
              <a:t>https://cdn.rohde-schwarz.com/pws/dl_downloads/dl_common_library/dl_brochures_and_datasheets/pdf_1/LTE_LBS_White_Paper.pdf</a:t>
            </a:r>
            <a:endParaRPr lang="en-US" sz="1100" dirty="0">
              <a:solidFill>
                <a:srgbClr val="0000FF"/>
              </a:solidFill>
            </a:endParaRPr>
          </a:p>
        </p:txBody>
      </p:sp>
      <p:sp>
        <p:nvSpPr>
          <p:cNvPr id="10" name="Google Shape;265;p41"/>
          <p:cNvSpPr txBox="1">
            <a:spLocks/>
          </p:cNvSpPr>
          <p:nvPr/>
        </p:nvSpPr>
        <p:spPr>
          <a:xfrm>
            <a:off x="0" y="2090640"/>
            <a:ext cx="8559800" cy="12160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30200" algn="just">
              <a:lnSpc>
                <a:spcPct val="100000"/>
              </a:lnSpc>
              <a:spcBef>
                <a:spcPts val="0"/>
              </a:spcBef>
              <a:buSzPts val="1600"/>
              <a:buChar char="●"/>
            </a:pPr>
            <a:r>
              <a:rPr lang="en-US" sz="1600" dirty="0"/>
              <a:t>Hybrid positioning combines  TDOA measurements (obtained from the LTE network) with GNSS  measurements. </a:t>
            </a:r>
          </a:p>
          <a:p>
            <a:pPr marL="457200" lvl="0" indent="0" algn="just">
              <a:lnSpc>
                <a:spcPct val="100000"/>
              </a:lnSpc>
              <a:spcBef>
                <a:spcPts val="1000"/>
              </a:spcBef>
              <a:buNone/>
            </a:pPr>
            <a:endParaRPr lang="en-US" sz="600" dirty="0"/>
          </a:p>
          <a:p>
            <a:pPr marL="457200" lvl="0" indent="-33020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US" sz="1600" dirty="0"/>
              <a:t>Hybrid method improves positioning availability and accuracy, particularly in environments where GNSS signal reception might be impaired.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223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913" y="39008"/>
            <a:ext cx="1406684" cy="1212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0" y="17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1- LTE </a:t>
            </a:r>
            <a:r>
              <a:rPr lang="en-US" sz="2400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Location Based Services (LCS) </a:t>
            </a:r>
            <a:r>
              <a:rPr lang="en-US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“ </a:t>
            </a:r>
            <a:r>
              <a:rPr lang="en-US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3GPP Release 9”</a:t>
            </a:r>
            <a:endParaRPr lang="en-US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174906-8F46-4B7D-B0D2-AA1B6AF5C49D}"/>
              </a:ext>
            </a:extLst>
          </p:cNvPr>
          <p:cNvSpPr txBox="1"/>
          <p:nvPr/>
        </p:nvSpPr>
        <p:spPr>
          <a:xfrm>
            <a:off x="17044" y="698860"/>
            <a:ext cx="1031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ru-RU" sz="4400" b="1" kern="1200" dirty="0" smtClean="0">
                <a:solidFill>
                  <a:srgbClr val="FFC000"/>
                </a:solidFill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lang="en-US" sz="4400" b="1" kern="1200" dirty="0" smtClean="0">
                <a:solidFill>
                  <a:srgbClr val="FFC000"/>
                </a:solidFill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lang="en-GB" sz="4400" b="1" kern="1200" dirty="0">
              <a:solidFill>
                <a:srgbClr val="FFC000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EB65C-1C2A-4EC2-8541-1012A3E21969}"/>
              </a:ext>
            </a:extLst>
          </p:cNvPr>
          <p:cNvSpPr txBox="1"/>
          <p:nvPr/>
        </p:nvSpPr>
        <p:spPr>
          <a:xfrm>
            <a:off x="1050369" y="788989"/>
            <a:ext cx="55436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kern="1200" dirty="0">
                <a:solidFill>
                  <a:srgbClr val="282F39"/>
                </a:solidFill>
                <a:latin typeface="Open Sans" panose="020B0606030504020204" pitchFamily="34" charset="0"/>
              </a:rPr>
              <a:t>Control/User Plane (C-Plane | U-Plane) session handling: </a:t>
            </a:r>
            <a:endParaRPr lang="en-US" kern="1200" dirty="0" smtClean="0">
              <a:solidFill>
                <a:srgbClr val="282F39"/>
              </a:solidFill>
              <a:latin typeface="Open Sans" panose="020B0606030504020204" pitchFamily="34" charset="0"/>
            </a:endParaRPr>
          </a:p>
          <a:p>
            <a:pPr algn="just" defTabSz="685800">
              <a:buClrTx/>
              <a:defRPr/>
            </a:pPr>
            <a:endParaRPr lang="en-US" sz="1100" u="sng" kern="1200" dirty="0">
              <a:solidFill>
                <a:srgbClr val="282F39"/>
              </a:solidFill>
              <a:latin typeface="Open Sans" panose="020B0606030504020204" pitchFamily="34" charset="0"/>
            </a:endParaRPr>
          </a:p>
          <a:p>
            <a:pPr algn="just" defTabSz="685800">
              <a:buClrTx/>
              <a:defRPr/>
            </a:pPr>
            <a:r>
              <a:rPr lang="en-US" sz="2000" u="sng" kern="1200" dirty="0" smtClean="0">
                <a:solidFill>
                  <a:srgbClr val="282F39"/>
                </a:solidFill>
                <a:latin typeface="Open Sans" panose="020B0606030504020204" pitchFamily="34" charset="0"/>
              </a:rPr>
              <a:t>LPP</a:t>
            </a:r>
            <a:endParaRPr lang="en-US" sz="2000" u="sng" kern="1200" dirty="0">
              <a:solidFill>
                <a:srgbClr val="282F39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799676"/>
            <a:ext cx="95690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FF"/>
                </a:solidFill>
                <a:uFill>
                  <a:noFill/>
                </a:uFill>
                <a:hlinkClick r:id="rId3"/>
              </a:rPr>
              <a:t>https://cdn.rohde-schwarz.com/pws/dl_downloads/dl_common_library/dl_brochures_and_datasheets/pdf_1/LTE_LBS_White_Paper.pdf</a:t>
            </a:r>
            <a:endParaRPr lang="en-US" sz="1100" dirty="0">
              <a:solidFill>
                <a:srgbClr val="0000FF"/>
              </a:solidFill>
            </a:endParaRPr>
          </a:p>
        </p:txBody>
      </p:sp>
      <p:pic>
        <p:nvPicPr>
          <p:cNvPr id="8" name="Google Shape;2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115" y="1468301"/>
            <a:ext cx="3107166" cy="3223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5;p43"/>
          <p:cNvSpPr txBox="1">
            <a:spLocks/>
          </p:cNvSpPr>
          <p:nvPr/>
        </p:nvSpPr>
        <p:spPr>
          <a:xfrm>
            <a:off x="0" y="2808288"/>
            <a:ext cx="4149725" cy="1552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 algn="just">
              <a:lnSpc>
                <a:spcPct val="100000"/>
              </a:lnSpc>
              <a:spcBef>
                <a:spcPts val="0"/>
              </a:spcBef>
              <a:buClrTx/>
              <a:buSzPts val="1300"/>
              <a:buFont typeface="Arial" panose="020B0604020202020204" pitchFamily="34" charset="0"/>
              <a:buChar char="●"/>
            </a:pPr>
            <a:r>
              <a:rPr lang="en-US" sz="1600" smtClean="0"/>
              <a:t>UE-based positioning: UE sends its location estimate to the E-SMLC. </a:t>
            </a:r>
          </a:p>
          <a:p>
            <a:pPr marL="457200" indent="-311150" algn="just">
              <a:lnSpc>
                <a:spcPct val="100000"/>
              </a:lnSpc>
              <a:spcBef>
                <a:spcPts val="1000"/>
              </a:spcBef>
              <a:buClrTx/>
              <a:buSzPts val="1300"/>
              <a:buFont typeface="Arial" panose="020B0604020202020204" pitchFamily="34" charset="0"/>
              <a:buChar char="●"/>
            </a:pPr>
            <a:r>
              <a:rPr lang="en-US" sz="1600" smtClean="0"/>
              <a:t>UE-assisted positioning: UE sends measurements (from GNSS, from LTE network, or form both in the case of hybrid).</a:t>
            </a:r>
          </a:p>
          <a:p>
            <a:pPr marL="0" indent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Font typeface="Arial" panose="020B0604020202020204" pitchFamily="34" charset="0"/>
              <a:buNone/>
            </a:pPr>
            <a:endParaRPr lang="en-US" sz="1600" dirty="0"/>
          </a:p>
        </p:txBody>
      </p:sp>
      <p:graphicFrame>
        <p:nvGraphicFramePr>
          <p:cNvPr id="13" name="Google Shape;287;p43"/>
          <p:cNvGraphicFramePr/>
          <p:nvPr>
            <p:extLst>
              <p:ext uri="{D42A27DB-BD31-4B8C-83A1-F6EECF244321}">
                <p14:modId xmlns:p14="http://schemas.microsoft.com/office/powerpoint/2010/main" val="1505492414"/>
              </p:ext>
            </p:extLst>
          </p:nvPr>
        </p:nvGraphicFramePr>
        <p:xfrm>
          <a:off x="251915" y="2200292"/>
          <a:ext cx="4717005" cy="388590"/>
        </p:xfrm>
        <a:graphic>
          <a:graphicData uri="http://schemas.openxmlformats.org/drawingml/2006/table">
            <a:tbl>
              <a:tblPr>
                <a:noFill/>
                <a:tableStyleId>{02F9C45F-5724-4428-8A06-54232EF2CEE3}</a:tableStyleId>
              </a:tblPr>
              <a:tblGrid>
                <a:gridCol w="1159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7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E-SMLC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Evolved Serving Mobile Location Center </a:t>
                      </a:r>
                      <a:endParaRPr dirty="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title" idx="4294967295"/>
          </p:nvPr>
        </p:nvSpPr>
        <p:spPr>
          <a:xfrm>
            <a:off x="1422400" y="717550"/>
            <a:ext cx="7721600" cy="408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600"/>
              <a:buFont typeface="Twentieth Century"/>
              <a:buNone/>
            </a:pPr>
            <a:r>
              <a:rPr lang="en">
                <a:solidFill>
                  <a:srgbClr val="CC0000"/>
                </a:solidFill>
              </a:rPr>
              <a:t>(B)</a:t>
            </a:r>
            <a:endParaRPr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wentieth Century"/>
              <a:buNone/>
            </a:pPr>
            <a:r>
              <a:rPr lang="en">
                <a:solidFill>
                  <a:srgbClr val="CC0000"/>
                </a:solidFill>
              </a:rPr>
              <a:t>Recent Advances in Indoor Localization: A Survey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16</a:t>
            </a:fld>
            <a:endParaRPr sz="1500"/>
          </a:p>
        </p:txBody>
      </p:sp>
      <p:sp>
        <p:nvSpPr>
          <p:cNvPr id="298" name="Google Shape;298;p45"/>
          <p:cNvSpPr txBox="1">
            <a:spLocks noGrp="1"/>
          </p:cNvSpPr>
          <p:nvPr>
            <p:ph type="title" idx="4294967295"/>
          </p:nvPr>
        </p:nvSpPr>
        <p:spPr>
          <a:xfrm>
            <a:off x="1076325" y="400050"/>
            <a:ext cx="8067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3000">
                <a:solidFill>
                  <a:srgbClr val="C00000"/>
                </a:solidFill>
              </a:rPr>
              <a:t>(B) Recent Advances in Indoor Localization: A Survey </a:t>
            </a:r>
            <a:endParaRPr sz="3000">
              <a:solidFill>
                <a:srgbClr val="C00000"/>
              </a:solidFill>
            </a:endParaRPr>
          </a:p>
        </p:txBody>
      </p:sp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00" y="1306950"/>
            <a:ext cx="5250576" cy="31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/>
        </p:nvSpPr>
        <p:spPr>
          <a:xfrm>
            <a:off x="199200" y="4561600"/>
            <a:ext cx="411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uFill>
                  <a:noFill/>
                </a:uFill>
                <a:hlinkClick r:id="rId4"/>
              </a:rPr>
              <a:t>https://ieeexplore.ieee.org/document/7762095</a:t>
            </a:r>
            <a:endParaRPr>
              <a:solidFill>
                <a:srgbClr val="0000FF"/>
              </a:solidFill>
            </a:endParaRPr>
          </a:p>
        </p:txBody>
      </p:sp>
      <p:graphicFrame>
        <p:nvGraphicFramePr>
          <p:cNvPr id="302" name="Google Shape;302;p45"/>
          <p:cNvGraphicFramePr/>
          <p:nvPr/>
        </p:nvGraphicFramePr>
        <p:xfrm>
          <a:off x="5819700" y="1344585"/>
          <a:ext cx="3016000" cy="3543090"/>
        </p:xfrm>
        <a:graphic>
          <a:graphicData uri="http://schemas.openxmlformats.org/drawingml/2006/table">
            <a:tbl>
              <a:tblPr>
                <a:noFill/>
                <a:tableStyleId>{02F9C45F-5724-4428-8A06-54232EF2CEE3}</a:tableStyleId>
              </a:tblPr>
              <a:tblGrid>
                <a:gridCol w="99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TOA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Time of Arrival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TDOA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Time Difference of Arrival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RSS-based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Received Signal Strength-based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RTOF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Round-trip Time-of-flight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AOA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Angle of Arrival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AOD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Angle of Departure</a:t>
                      </a:r>
                      <a:endParaRPr sz="12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RFID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Radio Frequency Identification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title" idx="4294967295"/>
          </p:nvPr>
        </p:nvSpPr>
        <p:spPr>
          <a:xfrm>
            <a:off x="0" y="717550"/>
            <a:ext cx="8313738" cy="408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600"/>
              <a:buFont typeface="Twentieth Century"/>
              <a:buNone/>
            </a:pPr>
            <a:r>
              <a:rPr lang="en">
                <a:solidFill>
                  <a:srgbClr val="CC0000"/>
                </a:solidFill>
              </a:rPr>
              <a:t>(C)</a:t>
            </a:r>
            <a:endParaRPr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wentieth Century"/>
              <a:buNone/>
            </a:pPr>
            <a:r>
              <a:rPr lang="en">
                <a:solidFill>
                  <a:srgbClr val="CC0000"/>
                </a:solidFill>
              </a:rPr>
              <a:t>Experimental Study of Telco Localization Methods</a:t>
            </a:r>
            <a:endParaRPr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wentieth Century"/>
              <a:buNone/>
            </a:pPr>
            <a:r>
              <a:rPr lang="en">
                <a:solidFill>
                  <a:srgbClr val="CC0000"/>
                </a:solidFill>
              </a:rPr>
              <a:t>“2017”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18</a:t>
            </a:fld>
            <a:endParaRPr sz="1500"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 idx="4294967295"/>
          </p:nvPr>
        </p:nvSpPr>
        <p:spPr>
          <a:xfrm>
            <a:off x="835025" y="284163"/>
            <a:ext cx="830897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(C)  Experimental Study of Telco Localization Methods</a:t>
            </a:r>
            <a:endParaRPr sz="2900">
              <a:solidFill>
                <a:srgbClr val="C00000"/>
              </a:solidFill>
            </a:endParaRPr>
          </a:p>
        </p:txBody>
      </p:sp>
      <p:sp>
        <p:nvSpPr>
          <p:cNvPr id="314" name="Google Shape;314;p47"/>
          <p:cNvSpPr txBox="1">
            <a:spLocks noGrp="1"/>
          </p:cNvSpPr>
          <p:nvPr>
            <p:ph idx="4294967295"/>
          </p:nvPr>
        </p:nvSpPr>
        <p:spPr>
          <a:xfrm>
            <a:off x="965200" y="1427163"/>
            <a:ext cx="8178800" cy="280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Outdoor Localization.</a:t>
            </a:r>
            <a:endParaRPr/>
          </a:p>
          <a:p>
            <a:pPr marL="457200" marR="0" lvl="0" indent="-3365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This paper studies the performance of five algorithms:</a:t>
            </a:r>
            <a:endParaRPr/>
          </a:p>
          <a:p>
            <a:pPr marL="1085850" marR="0" lvl="0" indent="-33655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700"/>
              <a:buAutoNum type="arabicParenR"/>
            </a:pPr>
            <a:r>
              <a:rPr lang="en"/>
              <a:t>RSS-based algorithm. </a:t>
            </a:r>
            <a:endParaRPr/>
          </a:p>
          <a:p>
            <a:pPr marL="1085850" marR="0" lvl="0" indent="-3365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/>
              <a:t>Fingerprinting algorithm-Cellsense.</a:t>
            </a:r>
            <a:endParaRPr/>
          </a:p>
          <a:p>
            <a:pPr marL="1085850" marR="0" lvl="0" indent="-3365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/>
              <a:t>Machine learning based algorithm (Random Forest).</a:t>
            </a:r>
            <a:endParaRPr/>
          </a:p>
          <a:p>
            <a:pPr marL="1085850" lvl="0" indent="-3365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/>
              <a:t>Machine learning based algorithm (Multilayer perceptron neural network).</a:t>
            </a:r>
            <a:endParaRPr/>
          </a:p>
          <a:p>
            <a:pPr marL="1085850" lvl="0" indent="-3365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/>
              <a:t>Machine learning based algorithm (XGBoost).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15" name="Google Shape;315;p47"/>
          <p:cNvSpPr txBox="1"/>
          <p:nvPr/>
        </p:nvSpPr>
        <p:spPr>
          <a:xfrm>
            <a:off x="241750" y="4605075"/>
            <a:ext cx="81786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uFill>
                  <a:noFill/>
                </a:uFill>
                <a:hlinkClick r:id="rId3"/>
              </a:rPr>
              <a:t>https://www.researchgate.net/publication/318126815_Experimental_Study_of_Telco_Localization_Methods</a:t>
            </a:r>
            <a:endParaRPr sz="13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19</a:t>
            </a:fld>
            <a:endParaRPr sz="1500"/>
          </a:p>
        </p:txBody>
      </p:sp>
      <p:sp>
        <p:nvSpPr>
          <p:cNvPr id="320" name="Google Shape;320;p48"/>
          <p:cNvSpPr txBox="1">
            <a:spLocks noGrp="1"/>
          </p:cNvSpPr>
          <p:nvPr>
            <p:ph type="title" idx="4294967295"/>
          </p:nvPr>
        </p:nvSpPr>
        <p:spPr>
          <a:xfrm>
            <a:off x="835025" y="284163"/>
            <a:ext cx="8308975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(C)  Experimental Study of Telco Localization Methods</a:t>
            </a:r>
            <a:endParaRPr sz="2900">
              <a:solidFill>
                <a:srgbClr val="C00000"/>
              </a:solidFill>
            </a:endParaRPr>
          </a:p>
        </p:txBody>
      </p:sp>
      <p:graphicFrame>
        <p:nvGraphicFramePr>
          <p:cNvPr id="322" name="Google Shape;322;p48"/>
          <p:cNvGraphicFramePr/>
          <p:nvPr/>
        </p:nvGraphicFramePr>
        <p:xfrm>
          <a:off x="5148650" y="1459222"/>
          <a:ext cx="3761000" cy="3283580"/>
        </p:xfrm>
        <a:graphic>
          <a:graphicData uri="http://schemas.openxmlformats.org/drawingml/2006/table">
            <a:tbl>
              <a:tblPr>
                <a:noFill/>
                <a:tableStyleId>{02F9C45F-5724-4428-8A06-54232EF2CEE3}</a:tableStyleId>
              </a:tblPr>
              <a:tblGrid>
                <a:gridCol w="90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MR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Measurement Report.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eNodeBID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BS is uniquely identified by this number.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RSSI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Received Signal Strength Indicator, it helps determining interference and noise information.</a:t>
                      </a:r>
                      <a:endParaRPr sz="13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RSRP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Reference Signal received power, it provides information about signal strength.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RSRQ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Reference Signal received quality.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550">
                <a:tc gridSpan="2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MR record contains items from 6 nearby sectors.</a:t>
                      </a:r>
                      <a:endParaRPr sz="13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3" name="Google Shape;323;p48"/>
          <p:cNvSpPr txBox="1"/>
          <p:nvPr/>
        </p:nvSpPr>
        <p:spPr>
          <a:xfrm>
            <a:off x="1007463" y="4158100"/>
            <a:ext cx="3000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Twentieth Century"/>
                <a:ea typeface="Twentieth Century"/>
                <a:cs typeface="Twentieth Century"/>
                <a:sym typeface="Twentieth Century"/>
              </a:rPr>
              <a:t>          Example of 4G MR.</a:t>
            </a:r>
            <a:endParaRPr sz="16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0" y="1736175"/>
            <a:ext cx="4843851" cy="24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413459" y="1224758"/>
            <a:ext cx="3145448" cy="3290521"/>
            <a:chOff x="480747" y="-1025590"/>
            <a:chExt cx="10160000" cy="7767349"/>
          </a:xfrm>
        </p:grpSpPr>
        <p:sp>
          <p:nvSpPr>
            <p:cNvPr id="27" name="Freeform 257"/>
            <p:cNvSpPr>
              <a:spLocks/>
            </p:cNvSpPr>
            <p:nvPr/>
          </p:nvSpPr>
          <p:spPr bwMode="auto">
            <a:xfrm>
              <a:off x="480747" y="713914"/>
              <a:ext cx="6124574" cy="3947762"/>
            </a:xfrm>
            <a:custGeom>
              <a:avLst/>
              <a:gdLst>
                <a:gd name="T0" fmla="*/ 2000 w 3858"/>
                <a:gd name="T1" fmla="*/ 2156 h 2156"/>
                <a:gd name="T2" fmla="*/ 2076 w 3858"/>
                <a:gd name="T3" fmla="*/ 2148 h 2156"/>
                <a:gd name="T4" fmla="*/ 2160 w 3858"/>
                <a:gd name="T5" fmla="*/ 2124 h 2156"/>
                <a:gd name="T6" fmla="*/ 2248 w 3858"/>
                <a:gd name="T7" fmla="*/ 2088 h 2156"/>
                <a:gd name="T8" fmla="*/ 2342 w 3858"/>
                <a:gd name="T9" fmla="*/ 2040 h 2156"/>
                <a:gd name="T10" fmla="*/ 2438 w 3858"/>
                <a:gd name="T11" fmla="*/ 1984 h 2156"/>
                <a:gd name="T12" fmla="*/ 2536 w 3858"/>
                <a:gd name="T13" fmla="*/ 1918 h 2156"/>
                <a:gd name="T14" fmla="*/ 2632 w 3858"/>
                <a:gd name="T15" fmla="*/ 1846 h 2156"/>
                <a:gd name="T16" fmla="*/ 2820 w 3858"/>
                <a:gd name="T17" fmla="*/ 1692 h 2156"/>
                <a:gd name="T18" fmla="*/ 2990 w 3858"/>
                <a:gd name="T19" fmla="*/ 1534 h 2156"/>
                <a:gd name="T20" fmla="*/ 3130 w 3858"/>
                <a:gd name="T21" fmla="*/ 1386 h 2156"/>
                <a:gd name="T22" fmla="*/ 3208 w 3858"/>
                <a:gd name="T23" fmla="*/ 1290 h 2156"/>
                <a:gd name="T24" fmla="*/ 3244 w 3858"/>
                <a:gd name="T25" fmla="*/ 1238 h 2156"/>
                <a:gd name="T26" fmla="*/ 3256 w 3858"/>
                <a:gd name="T27" fmla="*/ 1214 h 2156"/>
                <a:gd name="T28" fmla="*/ 3416 w 3858"/>
                <a:gd name="T29" fmla="*/ 898 h 2156"/>
                <a:gd name="T30" fmla="*/ 3858 w 3858"/>
                <a:gd name="T31" fmla="*/ 0 h 2156"/>
                <a:gd name="T32" fmla="*/ 3834 w 3858"/>
                <a:gd name="T33" fmla="*/ 40 h 2156"/>
                <a:gd name="T34" fmla="*/ 3684 w 3858"/>
                <a:gd name="T35" fmla="*/ 294 h 2156"/>
                <a:gd name="T36" fmla="*/ 3578 w 3858"/>
                <a:gd name="T37" fmla="*/ 462 h 2156"/>
                <a:gd name="T38" fmla="*/ 3466 w 3858"/>
                <a:gd name="T39" fmla="*/ 628 h 2156"/>
                <a:gd name="T40" fmla="*/ 3362 w 3858"/>
                <a:gd name="T41" fmla="*/ 768 h 2156"/>
                <a:gd name="T42" fmla="*/ 3314 w 3858"/>
                <a:gd name="T43" fmla="*/ 822 h 2156"/>
                <a:gd name="T44" fmla="*/ 3274 w 3858"/>
                <a:gd name="T45" fmla="*/ 860 h 2156"/>
                <a:gd name="T46" fmla="*/ 3240 w 3858"/>
                <a:gd name="T47" fmla="*/ 880 h 2156"/>
                <a:gd name="T48" fmla="*/ 3226 w 3858"/>
                <a:gd name="T49" fmla="*/ 882 h 2156"/>
                <a:gd name="T50" fmla="*/ 3214 w 3858"/>
                <a:gd name="T51" fmla="*/ 878 h 2156"/>
                <a:gd name="T52" fmla="*/ 3212 w 3858"/>
                <a:gd name="T53" fmla="*/ 880 h 2156"/>
                <a:gd name="T54" fmla="*/ 3100 w 3858"/>
                <a:gd name="T55" fmla="*/ 700 h 2156"/>
                <a:gd name="T56" fmla="*/ 3002 w 3858"/>
                <a:gd name="T57" fmla="*/ 566 h 2156"/>
                <a:gd name="T58" fmla="*/ 2916 w 3858"/>
                <a:gd name="T59" fmla="*/ 464 h 2156"/>
                <a:gd name="T60" fmla="*/ 2854 w 3858"/>
                <a:gd name="T61" fmla="*/ 398 h 2156"/>
                <a:gd name="T62" fmla="*/ 2786 w 3858"/>
                <a:gd name="T63" fmla="*/ 334 h 2156"/>
                <a:gd name="T64" fmla="*/ 2712 w 3858"/>
                <a:gd name="T65" fmla="*/ 274 h 2156"/>
                <a:gd name="T66" fmla="*/ 2634 w 3858"/>
                <a:gd name="T67" fmla="*/ 220 h 2156"/>
                <a:gd name="T68" fmla="*/ 2550 w 3858"/>
                <a:gd name="T69" fmla="*/ 172 h 2156"/>
                <a:gd name="T70" fmla="*/ 2458 w 3858"/>
                <a:gd name="T71" fmla="*/ 130 h 2156"/>
                <a:gd name="T72" fmla="*/ 2362 w 3858"/>
                <a:gd name="T73" fmla="*/ 98 h 2156"/>
                <a:gd name="T74" fmla="*/ 2258 w 3858"/>
                <a:gd name="T75" fmla="*/ 74 h 2156"/>
                <a:gd name="T76" fmla="*/ 2150 w 3858"/>
                <a:gd name="T77" fmla="*/ 62 h 2156"/>
                <a:gd name="T78" fmla="*/ 2092 w 3858"/>
                <a:gd name="T79" fmla="*/ 60 h 2156"/>
                <a:gd name="T80" fmla="*/ 2 w 3858"/>
                <a:gd name="T81" fmla="*/ 2074 h 2156"/>
                <a:gd name="T82" fmla="*/ 0 w 3858"/>
                <a:gd name="T83" fmla="*/ 2156 h 2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58" h="2156">
                  <a:moveTo>
                    <a:pt x="2000" y="2156"/>
                  </a:moveTo>
                  <a:lnTo>
                    <a:pt x="2000" y="2156"/>
                  </a:lnTo>
                  <a:lnTo>
                    <a:pt x="2038" y="2154"/>
                  </a:lnTo>
                  <a:lnTo>
                    <a:pt x="2076" y="2148"/>
                  </a:lnTo>
                  <a:lnTo>
                    <a:pt x="2116" y="2138"/>
                  </a:lnTo>
                  <a:lnTo>
                    <a:pt x="2160" y="2124"/>
                  </a:lnTo>
                  <a:lnTo>
                    <a:pt x="2204" y="2108"/>
                  </a:lnTo>
                  <a:lnTo>
                    <a:pt x="2248" y="2088"/>
                  </a:lnTo>
                  <a:lnTo>
                    <a:pt x="2294" y="2066"/>
                  </a:lnTo>
                  <a:lnTo>
                    <a:pt x="2342" y="2040"/>
                  </a:lnTo>
                  <a:lnTo>
                    <a:pt x="2390" y="2014"/>
                  </a:lnTo>
                  <a:lnTo>
                    <a:pt x="2438" y="1984"/>
                  </a:lnTo>
                  <a:lnTo>
                    <a:pt x="2486" y="1952"/>
                  </a:lnTo>
                  <a:lnTo>
                    <a:pt x="2536" y="1918"/>
                  </a:lnTo>
                  <a:lnTo>
                    <a:pt x="2584" y="1882"/>
                  </a:lnTo>
                  <a:lnTo>
                    <a:pt x="2632" y="1846"/>
                  </a:lnTo>
                  <a:lnTo>
                    <a:pt x="2728" y="1770"/>
                  </a:lnTo>
                  <a:lnTo>
                    <a:pt x="2820" y="1692"/>
                  </a:lnTo>
                  <a:lnTo>
                    <a:pt x="2908" y="1612"/>
                  </a:lnTo>
                  <a:lnTo>
                    <a:pt x="2990" y="1534"/>
                  </a:lnTo>
                  <a:lnTo>
                    <a:pt x="3064" y="1458"/>
                  </a:lnTo>
                  <a:lnTo>
                    <a:pt x="3130" y="1386"/>
                  </a:lnTo>
                  <a:lnTo>
                    <a:pt x="3184" y="1320"/>
                  </a:lnTo>
                  <a:lnTo>
                    <a:pt x="3208" y="1290"/>
                  </a:lnTo>
                  <a:lnTo>
                    <a:pt x="3228" y="1262"/>
                  </a:lnTo>
                  <a:lnTo>
                    <a:pt x="3244" y="1238"/>
                  </a:lnTo>
                  <a:lnTo>
                    <a:pt x="3256" y="1214"/>
                  </a:lnTo>
                  <a:lnTo>
                    <a:pt x="3256" y="1214"/>
                  </a:lnTo>
                  <a:lnTo>
                    <a:pt x="3328" y="1076"/>
                  </a:lnTo>
                  <a:lnTo>
                    <a:pt x="3416" y="898"/>
                  </a:lnTo>
                  <a:lnTo>
                    <a:pt x="3616" y="494"/>
                  </a:lnTo>
                  <a:lnTo>
                    <a:pt x="3858" y="0"/>
                  </a:lnTo>
                  <a:lnTo>
                    <a:pt x="3858" y="0"/>
                  </a:lnTo>
                  <a:lnTo>
                    <a:pt x="3834" y="40"/>
                  </a:lnTo>
                  <a:lnTo>
                    <a:pt x="3772" y="146"/>
                  </a:lnTo>
                  <a:lnTo>
                    <a:pt x="3684" y="294"/>
                  </a:lnTo>
                  <a:lnTo>
                    <a:pt x="3632" y="378"/>
                  </a:lnTo>
                  <a:lnTo>
                    <a:pt x="3578" y="462"/>
                  </a:lnTo>
                  <a:lnTo>
                    <a:pt x="3522" y="548"/>
                  </a:lnTo>
                  <a:lnTo>
                    <a:pt x="3466" y="628"/>
                  </a:lnTo>
                  <a:lnTo>
                    <a:pt x="3412" y="704"/>
                  </a:lnTo>
                  <a:lnTo>
                    <a:pt x="3362" y="768"/>
                  </a:lnTo>
                  <a:lnTo>
                    <a:pt x="3338" y="796"/>
                  </a:lnTo>
                  <a:lnTo>
                    <a:pt x="3314" y="822"/>
                  </a:lnTo>
                  <a:lnTo>
                    <a:pt x="3294" y="842"/>
                  </a:lnTo>
                  <a:lnTo>
                    <a:pt x="3274" y="860"/>
                  </a:lnTo>
                  <a:lnTo>
                    <a:pt x="3256" y="872"/>
                  </a:lnTo>
                  <a:lnTo>
                    <a:pt x="3240" y="880"/>
                  </a:lnTo>
                  <a:lnTo>
                    <a:pt x="3232" y="882"/>
                  </a:lnTo>
                  <a:lnTo>
                    <a:pt x="3226" y="882"/>
                  </a:lnTo>
                  <a:lnTo>
                    <a:pt x="3220" y="880"/>
                  </a:lnTo>
                  <a:lnTo>
                    <a:pt x="3214" y="878"/>
                  </a:lnTo>
                  <a:lnTo>
                    <a:pt x="3212" y="880"/>
                  </a:lnTo>
                  <a:lnTo>
                    <a:pt x="3212" y="880"/>
                  </a:lnTo>
                  <a:lnTo>
                    <a:pt x="3142" y="764"/>
                  </a:lnTo>
                  <a:lnTo>
                    <a:pt x="3100" y="700"/>
                  </a:lnTo>
                  <a:lnTo>
                    <a:pt x="3052" y="634"/>
                  </a:lnTo>
                  <a:lnTo>
                    <a:pt x="3002" y="566"/>
                  </a:lnTo>
                  <a:lnTo>
                    <a:pt x="2946" y="498"/>
                  </a:lnTo>
                  <a:lnTo>
                    <a:pt x="2916" y="464"/>
                  </a:lnTo>
                  <a:lnTo>
                    <a:pt x="2886" y="432"/>
                  </a:lnTo>
                  <a:lnTo>
                    <a:pt x="2854" y="398"/>
                  </a:lnTo>
                  <a:lnTo>
                    <a:pt x="2820" y="366"/>
                  </a:lnTo>
                  <a:lnTo>
                    <a:pt x="2786" y="334"/>
                  </a:lnTo>
                  <a:lnTo>
                    <a:pt x="2750" y="304"/>
                  </a:lnTo>
                  <a:lnTo>
                    <a:pt x="2712" y="274"/>
                  </a:lnTo>
                  <a:lnTo>
                    <a:pt x="2674" y="246"/>
                  </a:lnTo>
                  <a:lnTo>
                    <a:pt x="2634" y="220"/>
                  </a:lnTo>
                  <a:lnTo>
                    <a:pt x="2592" y="194"/>
                  </a:lnTo>
                  <a:lnTo>
                    <a:pt x="2550" y="172"/>
                  </a:lnTo>
                  <a:lnTo>
                    <a:pt x="2504" y="150"/>
                  </a:lnTo>
                  <a:lnTo>
                    <a:pt x="2458" y="130"/>
                  </a:lnTo>
                  <a:lnTo>
                    <a:pt x="2410" y="112"/>
                  </a:lnTo>
                  <a:lnTo>
                    <a:pt x="2362" y="98"/>
                  </a:lnTo>
                  <a:lnTo>
                    <a:pt x="2312" y="84"/>
                  </a:lnTo>
                  <a:lnTo>
                    <a:pt x="2258" y="74"/>
                  </a:lnTo>
                  <a:lnTo>
                    <a:pt x="2204" y="68"/>
                  </a:lnTo>
                  <a:lnTo>
                    <a:pt x="2150" y="62"/>
                  </a:lnTo>
                  <a:lnTo>
                    <a:pt x="2092" y="60"/>
                  </a:lnTo>
                  <a:lnTo>
                    <a:pt x="2092" y="60"/>
                  </a:lnTo>
                  <a:lnTo>
                    <a:pt x="0" y="62"/>
                  </a:lnTo>
                  <a:lnTo>
                    <a:pt x="2" y="2074"/>
                  </a:lnTo>
                  <a:lnTo>
                    <a:pt x="0" y="2156"/>
                  </a:lnTo>
                  <a:lnTo>
                    <a:pt x="0" y="2156"/>
                  </a:lnTo>
                  <a:lnTo>
                    <a:pt x="2000" y="2156"/>
                  </a:lnTo>
                  <a:close/>
                </a:path>
              </a:pathLst>
            </a:custGeom>
            <a:solidFill>
              <a:srgbClr val="FCB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AU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42"/>
            <p:cNvSpPr>
              <a:spLocks/>
            </p:cNvSpPr>
            <p:nvPr/>
          </p:nvSpPr>
          <p:spPr bwMode="auto">
            <a:xfrm>
              <a:off x="5760772" y="2493702"/>
              <a:ext cx="4879975" cy="2347415"/>
            </a:xfrm>
            <a:custGeom>
              <a:avLst/>
              <a:gdLst>
                <a:gd name="T0" fmla="*/ 0 w 3074"/>
                <a:gd name="T1" fmla="*/ 0 h 1214"/>
                <a:gd name="T2" fmla="*/ 0 w 3074"/>
                <a:gd name="T3" fmla="*/ 0 h 1214"/>
                <a:gd name="T4" fmla="*/ 14 w 3074"/>
                <a:gd name="T5" fmla="*/ 32 h 1214"/>
                <a:gd name="T6" fmla="*/ 30 w 3074"/>
                <a:gd name="T7" fmla="*/ 70 h 1214"/>
                <a:gd name="T8" fmla="*/ 56 w 3074"/>
                <a:gd name="T9" fmla="*/ 118 h 1214"/>
                <a:gd name="T10" fmla="*/ 88 w 3074"/>
                <a:gd name="T11" fmla="*/ 178 h 1214"/>
                <a:gd name="T12" fmla="*/ 126 w 3074"/>
                <a:gd name="T13" fmla="*/ 246 h 1214"/>
                <a:gd name="T14" fmla="*/ 172 w 3074"/>
                <a:gd name="T15" fmla="*/ 318 h 1214"/>
                <a:gd name="T16" fmla="*/ 226 w 3074"/>
                <a:gd name="T17" fmla="*/ 396 h 1214"/>
                <a:gd name="T18" fmla="*/ 254 w 3074"/>
                <a:gd name="T19" fmla="*/ 436 h 1214"/>
                <a:gd name="T20" fmla="*/ 286 w 3074"/>
                <a:gd name="T21" fmla="*/ 478 h 1214"/>
                <a:gd name="T22" fmla="*/ 318 w 3074"/>
                <a:gd name="T23" fmla="*/ 518 h 1214"/>
                <a:gd name="T24" fmla="*/ 354 w 3074"/>
                <a:gd name="T25" fmla="*/ 560 h 1214"/>
                <a:gd name="T26" fmla="*/ 390 w 3074"/>
                <a:gd name="T27" fmla="*/ 600 h 1214"/>
                <a:gd name="T28" fmla="*/ 428 w 3074"/>
                <a:gd name="T29" fmla="*/ 640 h 1214"/>
                <a:gd name="T30" fmla="*/ 468 w 3074"/>
                <a:gd name="T31" fmla="*/ 680 h 1214"/>
                <a:gd name="T32" fmla="*/ 510 w 3074"/>
                <a:gd name="T33" fmla="*/ 718 h 1214"/>
                <a:gd name="T34" fmla="*/ 554 w 3074"/>
                <a:gd name="T35" fmla="*/ 756 h 1214"/>
                <a:gd name="T36" fmla="*/ 600 w 3074"/>
                <a:gd name="T37" fmla="*/ 792 h 1214"/>
                <a:gd name="T38" fmla="*/ 646 w 3074"/>
                <a:gd name="T39" fmla="*/ 828 h 1214"/>
                <a:gd name="T40" fmla="*/ 696 w 3074"/>
                <a:gd name="T41" fmla="*/ 860 h 1214"/>
                <a:gd name="T42" fmla="*/ 748 w 3074"/>
                <a:gd name="T43" fmla="*/ 890 h 1214"/>
                <a:gd name="T44" fmla="*/ 800 w 3074"/>
                <a:gd name="T45" fmla="*/ 920 h 1214"/>
                <a:gd name="T46" fmla="*/ 854 w 3074"/>
                <a:gd name="T47" fmla="*/ 946 h 1214"/>
                <a:gd name="T48" fmla="*/ 912 w 3074"/>
                <a:gd name="T49" fmla="*/ 968 h 1214"/>
                <a:gd name="T50" fmla="*/ 912 w 3074"/>
                <a:gd name="T51" fmla="*/ 968 h 1214"/>
                <a:gd name="T52" fmla="*/ 972 w 3074"/>
                <a:gd name="T53" fmla="*/ 990 h 1214"/>
                <a:gd name="T54" fmla="*/ 1036 w 3074"/>
                <a:gd name="T55" fmla="*/ 1010 h 1214"/>
                <a:gd name="T56" fmla="*/ 1106 w 3074"/>
                <a:gd name="T57" fmla="*/ 1030 h 1214"/>
                <a:gd name="T58" fmla="*/ 1180 w 3074"/>
                <a:gd name="T59" fmla="*/ 1046 h 1214"/>
                <a:gd name="T60" fmla="*/ 1258 w 3074"/>
                <a:gd name="T61" fmla="*/ 1064 h 1214"/>
                <a:gd name="T62" fmla="*/ 1338 w 3074"/>
                <a:gd name="T63" fmla="*/ 1078 h 1214"/>
                <a:gd name="T64" fmla="*/ 1422 w 3074"/>
                <a:gd name="T65" fmla="*/ 1094 h 1214"/>
                <a:gd name="T66" fmla="*/ 1508 w 3074"/>
                <a:gd name="T67" fmla="*/ 1106 h 1214"/>
                <a:gd name="T68" fmla="*/ 1684 w 3074"/>
                <a:gd name="T69" fmla="*/ 1130 h 1214"/>
                <a:gd name="T70" fmla="*/ 1866 w 3074"/>
                <a:gd name="T71" fmla="*/ 1150 h 1214"/>
                <a:gd name="T72" fmla="*/ 2046 w 3074"/>
                <a:gd name="T73" fmla="*/ 1166 h 1214"/>
                <a:gd name="T74" fmla="*/ 2222 w 3074"/>
                <a:gd name="T75" fmla="*/ 1180 h 1214"/>
                <a:gd name="T76" fmla="*/ 2392 w 3074"/>
                <a:gd name="T77" fmla="*/ 1190 h 1214"/>
                <a:gd name="T78" fmla="*/ 2552 w 3074"/>
                <a:gd name="T79" fmla="*/ 1198 h 1214"/>
                <a:gd name="T80" fmla="*/ 2696 w 3074"/>
                <a:gd name="T81" fmla="*/ 1204 h 1214"/>
                <a:gd name="T82" fmla="*/ 2822 w 3074"/>
                <a:gd name="T83" fmla="*/ 1210 h 1214"/>
                <a:gd name="T84" fmla="*/ 3006 w 3074"/>
                <a:gd name="T85" fmla="*/ 1214 h 1214"/>
                <a:gd name="T86" fmla="*/ 3074 w 3074"/>
                <a:gd name="T87" fmla="*/ 1214 h 1214"/>
                <a:gd name="T88" fmla="*/ 3074 w 3074"/>
                <a:gd name="T89" fmla="*/ 0 h 1214"/>
                <a:gd name="T90" fmla="*/ 0 w 3074"/>
                <a:gd name="T91" fmla="*/ 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74" h="1214">
                  <a:moveTo>
                    <a:pt x="0" y="0"/>
                  </a:moveTo>
                  <a:lnTo>
                    <a:pt x="0" y="0"/>
                  </a:lnTo>
                  <a:lnTo>
                    <a:pt x="14" y="32"/>
                  </a:lnTo>
                  <a:lnTo>
                    <a:pt x="30" y="70"/>
                  </a:lnTo>
                  <a:lnTo>
                    <a:pt x="56" y="118"/>
                  </a:lnTo>
                  <a:lnTo>
                    <a:pt x="88" y="178"/>
                  </a:lnTo>
                  <a:lnTo>
                    <a:pt x="126" y="246"/>
                  </a:lnTo>
                  <a:lnTo>
                    <a:pt x="172" y="318"/>
                  </a:lnTo>
                  <a:lnTo>
                    <a:pt x="226" y="396"/>
                  </a:lnTo>
                  <a:lnTo>
                    <a:pt x="254" y="436"/>
                  </a:lnTo>
                  <a:lnTo>
                    <a:pt x="286" y="478"/>
                  </a:lnTo>
                  <a:lnTo>
                    <a:pt x="318" y="518"/>
                  </a:lnTo>
                  <a:lnTo>
                    <a:pt x="354" y="560"/>
                  </a:lnTo>
                  <a:lnTo>
                    <a:pt x="390" y="600"/>
                  </a:lnTo>
                  <a:lnTo>
                    <a:pt x="428" y="640"/>
                  </a:lnTo>
                  <a:lnTo>
                    <a:pt x="468" y="680"/>
                  </a:lnTo>
                  <a:lnTo>
                    <a:pt x="510" y="718"/>
                  </a:lnTo>
                  <a:lnTo>
                    <a:pt x="554" y="756"/>
                  </a:lnTo>
                  <a:lnTo>
                    <a:pt x="600" y="792"/>
                  </a:lnTo>
                  <a:lnTo>
                    <a:pt x="646" y="828"/>
                  </a:lnTo>
                  <a:lnTo>
                    <a:pt x="696" y="860"/>
                  </a:lnTo>
                  <a:lnTo>
                    <a:pt x="748" y="890"/>
                  </a:lnTo>
                  <a:lnTo>
                    <a:pt x="800" y="920"/>
                  </a:lnTo>
                  <a:lnTo>
                    <a:pt x="854" y="946"/>
                  </a:lnTo>
                  <a:lnTo>
                    <a:pt x="912" y="968"/>
                  </a:lnTo>
                  <a:lnTo>
                    <a:pt x="912" y="968"/>
                  </a:lnTo>
                  <a:lnTo>
                    <a:pt x="972" y="990"/>
                  </a:lnTo>
                  <a:lnTo>
                    <a:pt x="1036" y="1010"/>
                  </a:lnTo>
                  <a:lnTo>
                    <a:pt x="1106" y="1030"/>
                  </a:lnTo>
                  <a:lnTo>
                    <a:pt x="1180" y="1046"/>
                  </a:lnTo>
                  <a:lnTo>
                    <a:pt x="1258" y="1064"/>
                  </a:lnTo>
                  <a:lnTo>
                    <a:pt x="1338" y="1078"/>
                  </a:lnTo>
                  <a:lnTo>
                    <a:pt x="1422" y="1094"/>
                  </a:lnTo>
                  <a:lnTo>
                    <a:pt x="1508" y="1106"/>
                  </a:lnTo>
                  <a:lnTo>
                    <a:pt x="1684" y="1130"/>
                  </a:lnTo>
                  <a:lnTo>
                    <a:pt x="1866" y="1150"/>
                  </a:lnTo>
                  <a:lnTo>
                    <a:pt x="2046" y="1166"/>
                  </a:lnTo>
                  <a:lnTo>
                    <a:pt x="2222" y="1180"/>
                  </a:lnTo>
                  <a:lnTo>
                    <a:pt x="2392" y="1190"/>
                  </a:lnTo>
                  <a:lnTo>
                    <a:pt x="2552" y="1198"/>
                  </a:lnTo>
                  <a:lnTo>
                    <a:pt x="2696" y="1204"/>
                  </a:lnTo>
                  <a:lnTo>
                    <a:pt x="2822" y="1210"/>
                  </a:lnTo>
                  <a:lnTo>
                    <a:pt x="3006" y="1214"/>
                  </a:lnTo>
                  <a:lnTo>
                    <a:pt x="3074" y="1214"/>
                  </a:lnTo>
                  <a:lnTo>
                    <a:pt x="30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AU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 248"/>
            <p:cNvSpPr>
              <a:spLocks/>
            </p:cNvSpPr>
            <p:nvPr/>
          </p:nvSpPr>
          <p:spPr bwMode="auto">
            <a:xfrm>
              <a:off x="5668979" y="2395719"/>
              <a:ext cx="4971768" cy="4346040"/>
            </a:xfrm>
            <a:custGeom>
              <a:avLst/>
              <a:gdLst>
                <a:gd name="T0" fmla="*/ 3188 w 3188"/>
                <a:gd name="T1" fmla="*/ 1300 h 2414"/>
                <a:gd name="T2" fmla="*/ 2764 w 3188"/>
                <a:gd name="T3" fmla="*/ 1290 h 2414"/>
                <a:gd name="T4" fmla="*/ 2480 w 3188"/>
                <a:gd name="T5" fmla="*/ 1274 h 2414"/>
                <a:gd name="T6" fmla="*/ 2174 w 3188"/>
                <a:gd name="T7" fmla="*/ 1252 h 2414"/>
                <a:gd name="T8" fmla="*/ 1862 w 3188"/>
                <a:gd name="T9" fmla="*/ 1216 h 2414"/>
                <a:gd name="T10" fmla="*/ 1636 w 3188"/>
                <a:gd name="T11" fmla="*/ 1180 h 2414"/>
                <a:gd name="T12" fmla="*/ 1494 w 3188"/>
                <a:gd name="T13" fmla="*/ 1152 h 2414"/>
                <a:gd name="T14" fmla="*/ 1362 w 3188"/>
                <a:gd name="T15" fmla="*/ 1120 h 2414"/>
                <a:gd name="T16" fmla="*/ 1242 w 3188"/>
                <a:gd name="T17" fmla="*/ 1084 h 2414"/>
                <a:gd name="T18" fmla="*/ 1136 w 3188"/>
                <a:gd name="T19" fmla="*/ 1042 h 2414"/>
                <a:gd name="T20" fmla="*/ 1088 w 3188"/>
                <a:gd name="T21" fmla="*/ 1020 h 2414"/>
                <a:gd name="T22" fmla="*/ 978 w 3188"/>
                <a:gd name="T23" fmla="*/ 960 h 2414"/>
                <a:gd name="T24" fmla="*/ 876 w 3188"/>
                <a:gd name="T25" fmla="*/ 898 h 2414"/>
                <a:gd name="T26" fmla="*/ 782 w 3188"/>
                <a:gd name="T27" fmla="*/ 836 h 2414"/>
                <a:gd name="T28" fmla="*/ 694 w 3188"/>
                <a:gd name="T29" fmla="*/ 770 h 2414"/>
                <a:gd name="T30" fmla="*/ 536 w 3188"/>
                <a:gd name="T31" fmla="*/ 638 h 2414"/>
                <a:gd name="T32" fmla="*/ 400 w 3188"/>
                <a:gd name="T33" fmla="*/ 502 h 2414"/>
                <a:gd name="T34" fmla="*/ 284 w 3188"/>
                <a:gd name="T35" fmla="*/ 368 h 2414"/>
                <a:gd name="T36" fmla="*/ 180 w 3188"/>
                <a:gd name="T37" fmla="*/ 238 h 2414"/>
                <a:gd name="T38" fmla="*/ 0 w 3188"/>
                <a:gd name="T39" fmla="*/ 0 h 2414"/>
                <a:gd name="T40" fmla="*/ 28 w 3188"/>
                <a:gd name="T41" fmla="*/ 72 h 2414"/>
                <a:gd name="T42" fmla="*/ 94 w 3188"/>
                <a:gd name="T43" fmla="*/ 242 h 2414"/>
                <a:gd name="T44" fmla="*/ 198 w 3188"/>
                <a:gd name="T45" fmla="*/ 484 h 2414"/>
                <a:gd name="T46" fmla="*/ 334 w 3188"/>
                <a:gd name="T47" fmla="*/ 774 h 2414"/>
                <a:gd name="T48" fmla="*/ 414 w 3188"/>
                <a:gd name="T49" fmla="*/ 930 h 2414"/>
                <a:gd name="T50" fmla="*/ 500 w 3188"/>
                <a:gd name="T51" fmla="*/ 1086 h 2414"/>
                <a:gd name="T52" fmla="*/ 594 w 3188"/>
                <a:gd name="T53" fmla="*/ 1242 h 2414"/>
                <a:gd name="T54" fmla="*/ 694 w 3188"/>
                <a:gd name="T55" fmla="*/ 1394 h 2414"/>
                <a:gd name="T56" fmla="*/ 800 w 3188"/>
                <a:gd name="T57" fmla="*/ 1538 h 2414"/>
                <a:gd name="T58" fmla="*/ 912 w 3188"/>
                <a:gd name="T59" fmla="*/ 1672 h 2414"/>
                <a:gd name="T60" fmla="*/ 1030 w 3188"/>
                <a:gd name="T61" fmla="*/ 1792 h 2414"/>
                <a:gd name="T62" fmla="*/ 1152 w 3188"/>
                <a:gd name="T63" fmla="*/ 1894 h 2414"/>
                <a:gd name="T64" fmla="*/ 1216 w 3188"/>
                <a:gd name="T65" fmla="*/ 1940 h 2414"/>
                <a:gd name="T66" fmla="*/ 1356 w 3188"/>
                <a:gd name="T67" fmla="*/ 2022 h 2414"/>
                <a:gd name="T68" fmla="*/ 1506 w 3188"/>
                <a:gd name="T69" fmla="*/ 2094 h 2414"/>
                <a:gd name="T70" fmla="*/ 1668 w 3188"/>
                <a:gd name="T71" fmla="*/ 2156 h 2414"/>
                <a:gd name="T72" fmla="*/ 1834 w 3188"/>
                <a:gd name="T73" fmla="*/ 2210 h 2414"/>
                <a:gd name="T74" fmla="*/ 2002 w 3188"/>
                <a:gd name="T75" fmla="*/ 2256 h 2414"/>
                <a:gd name="T76" fmla="*/ 2172 w 3188"/>
                <a:gd name="T77" fmla="*/ 2294 h 2414"/>
                <a:gd name="T78" fmla="*/ 2338 w 3188"/>
                <a:gd name="T79" fmla="*/ 2326 h 2414"/>
                <a:gd name="T80" fmla="*/ 2574 w 3188"/>
                <a:gd name="T81" fmla="*/ 2362 h 2414"/>
                <a:gd name="T82" fmla="*/ 2848 w 3188"/>
                <a:gd name="T83" fmla="*/ 2394 h 2414"/>
                <a:gd name="T84" fmla="*/ 3056 w 3188"/>
                <a:gd name="T85" fmla="*/ 2410 h 2414"/>
                <a:gd name="T86" fmla="*/ 3188 w 3188"/>
                <a:gd name="T87" fmla="*/ 2414 h 2414"/>
                <a:gd name="connsiteX0" fmla="*/ 10000 w 10000"/>
                <a:gd name="connsiteY0" fmla="*/ 5385 h 10000"/>
                <a:gd name="connsiteX1" fmla="*/ 10000 w 10000"/>
                <a:gd name="connsiteY1" fmla="*/ 5385 h 10000"/>
                <a:gd name="connsiteX2" fmla="*/ 9429 w 10000"/>
                <a:gd name="connsiteY2" fmla="*/ 5377 h 10000"/>
                <a:gd name="connsiteX3" fmla="*/ 8670 w 10000"/>
                <a:gd name="connsiteY3" fmla="*/ 5344 h 10000"/>
                <a:gd name="connsiteX4" fmla="*/ 8237 w 10000"/>
                <a:gd name="connsiteY4" fmla="*/ 5319 h 10000"/>
                <a:gd name="connsiteX5" fmla="*/ 7779 w 10000"/>
                <a:gd name="connsiteY5" fmla="*/ 5278 h 10000"/>
                <a:gd name="connsiteX6" fmla="*/ 7302 w 10000"/>
                <a:gd name="connsiteY6" fmla="*/ 5236 h 10000"/>
                <a:gd name="connsiteX7" fmla="*/ 6819 w 10000"/>
                <a:gd name="connsiteY7" fmla="*/ 5186 h 10000"/>
                <a:gd name="connsiteX8" fmla="*/ 6324 w 10000"/>
                <a:gd name="connsiteY8" fmla="*/ 5112 h 10000"/>
                <a:gd name="connsiteX9" fmla="*/ 5841 w 10000"/>
                <a:gd name="connsiteY9" fmla="*/ 5037 h 10000"/>
                <a:gd name="connsiteX10" fmla="*/ 5364 w 10000"/>
                <a:gd name="connsiteY10" fmla="*/ 4946 h 10000"/>
                <a:gd name="connsiteX11" fmla="*/ 5132 w 10000"/>
                <a:gd name="connsiteY11" fmla="*/ 4888 h 10000"/>
                <a:gd name="connsiteX12" fmla="*/ 4906 w 10000"/>
                <a:gd name="connsiteY12" fmla="*/ 4838 h 10000"/>
                <a:gd name="connsiteX13" fmla="*/ 4686 w 10000"/>
                <a:gd name="connsiteY13" fmla="*/ 4772 h 10000"/>
                <a:gd name="connsiteX14" fmla="*/ 4479 w 10000"/>
                <a:gd name="connsiteY14" fmla="*/ 4706 h 10000"/>
                <a:gd name="connsiteX15" fmla="*/ 4272 w 10000"/>
                <a:gd name="connsiteY15" fmla="*/ 4640 h 10000"/>
                <a:gd name="connsiteX16" fmla="*/ 4078 w 10000"/>
                <a:gd name="connsiteY16" fmla="*/ 4565 h 10000"/>
                <a:gd name="connsiteX17" fmla="*/ 3896 w 10000"/>
                <a:gd name="connsiteY17" fmla="*/ 4490 h 10000"/>
                <a:gd name="connsiteX18" fmla="*/ 3720 w 10000"/>
                <a:gd name="connsiteY18" fmla="*/ 4408 h 10000"/>
                <a:gd name="connsiteX19" fmla="*/ 3563 w 10000"/>
                <a:gd name="connsiteY19" fmla="*/ 4316 h 10000"/>
                <a:gd name="connsiteX20" fmla="*/ 3413 w 10000"/>
                <a:gd name="connsiteY20" fmla="*/ 4225 h 10000"/>
                <a:gd name="connsiteX21" fmla="*/ 3413 w 10000"/>
                <a:gd name="connsiteY21" fmla="*/ 4225 h 10000"/>
                <a:gd name="connsiteX22" fmla="*/ 3237 w 10000"/>
                <a:gd name="connsiteY22" fmla="*/ 4101 h 10000"/>
                <a:gd name="connsiteX23" fmla="*/ 3068 w 10000"/>
                <a:gd name="connsiteY23" fmla="*/ 3977 h 10000"/>
                <a:gd name="connsiteX24" fmla="*/ 2905 w 10000"/>
                <a:gd name="connsiteY24" fmla="*/ 3853 h 10000"/>
                <a:gd name="connsiteX25" fmla="*/ 2748 w 10000"/>
                <a:gd name="connsiteY25" fmla="*/ 3720 h 10000"/>
                <a:gd name="connsiteX26" fmla="*/ 2597 w 10000"/>
                <a:gd name="connsiteY26" fmla="*/ 3596 h 10000"/>
                <a:gd name="connsiteX27" fmla="*/ 2453 w 10000"/>
                <a:gd name="connsiteY27" fmla="*/ 3463 h 10000"/>
                <a:gd name="connsiteX28" fmla="*/ 2315 w 10000"/>
                <a:gd name="connsiteY28" fmla="*/ 3331 h 10000"/>
                <a:gd name="connsiteX29" fmla="*/ 2177 w 10000"/>
                <a:gd name="connsiteY29" fmla="*/ 3190 h 10000"/>
                <a:gd name="connsiteX30" fmla="*/ 1920 w 10000"/>
                <a:gd name="connsiteY30" fmla="*/ 2916 h 10000"/>
                <a:gd name="connsiteX31" fmla="*/ 1681 w 10000"/>
                <a:gd name="connsiteY31" fmla="*/ 2643 h 10000"/>
                <a:gd name="connsiteX32" fmla="*/ 1462 w 10000"/>
                <a:gd name="connsiteY32" fmla="*/ 2361 h 10000"/>
                <a:gd name="connsiteX33" fmla="*/ 1255 w 10000"/>
                <a:gd name="connsiteY33" fmla="*/ 2080 h 10000"/>
                <a:gd name="connsiteX34" fmla="*/ 1066 w 10000"/>
                <a:gd name="connsiteY34" fmla="*/ 1806 h 10000"/>
                <a:gd name="connsiteX35" fmla="*/ 891 w 10000"/>
                <a:gd name="connsiteY35" fmla="*/ 1524 h 10000"/>
                <a:gd name="connsiteX36" fmla="*/ 721 w 10000"/>
                <a:gd name="connsiteY36" fmla="*/ 1259 h 10000"/>
                <a:gd name="connsiteX37" fmla="*/ 565 w 10000"/>
                <a:gd name="connsiteY37" fmla="*/ 986 h 10000"/>
                <a:gd name="connsiteX38" fmla="*/ 270 w 10000"/>
                <a:gd name="connsiteY38" fmla="*/ 481 h 10000"/>
                <a:gd name="connsiteX39" fmla="*/ 0 w 10000"/>
                <a:gd name="connsiteY39" fmla="*/ 0 h 10000"/>
                <a:gd name="connsiteX40" fmla="*/ 88 w 10000"/>
                <a:gd name="connsiteY40" fmla="*/ 298 h 10000"/>
                <a:gd name="connsiteX41" fmla="*/ 176 w 10000"/>
                <a:gd name="connsiteY41" fmla="*/ 605 h 10000"/>
                <a:gd name="connsiteX42" fmla="*/ 295 w 10000"/>
                <a:gd name="connsiteY42" fmla="*/ 1002 h 10000"/>
                <a:gd name="connsiteX43" fmla="*/ 445 w 10000"/>
                <a:gd name="connsiteY43" fmla="*/ 1475 h 10000"/>
                <a:gd name="connsiteX44" fmla="*/ 621 w 10000"/>
                <a:gd name="connsiteY44" fmla="*/ 2005 h 10000"/>
                <a:gd name="connsiteX45" fmla="*/ 822 w 10000"/>
                <a:gd name="connsiteY45" fmla="*/ 2593 h 10000"/>
                <a:gd name="connsiteX46" fmla="*/ 1048 w 10000"/>
                <a:gd name="connsiteY46" fmla="*/ 3206 h 10000"/>
                <a:gd name="connsiteX47" fmla="*/ 1167 w 10000"/>
                <a:gd name="connsiteY47" fmla="*/ 3529 h 10000"/>
                <a:gd name="connsiteX48" fmla="*/ 1299 w 10000"/>
                <a:gd name="connsiteY48" fmla="*/ 3853 h 10000"/>
                <a:gd name="connsiteX49" fmla="*/ 1430 w 10000"/>
                <a:gd name="connsiteY49" fmla="*/ 4176 h 10000"/>
                <a:gd name="connsiteX50" fmla="*/ 1568 w 10000"/>
                <a:gd name="connsiteY50" fmla="*/ 4499 h 10000"/>
                <a:gd name="connsiteX51" fmla="*/ 1713 w 10000"/>
                <a:gd name="connsiteY51" fmla="*/ 4822 h 10000"/>
                <a:gd name="connsiteX52" fmla="*/ 1863 w 10000"/>
                <a:gd name="connsiteY52" fmla="*/ 5145 h 10000"/>
                <a:gd name="connsiteX53" fmla="*/ 2020 w 10000"/>
                <a:gd name="connsiteY53" fmla="*/ 5460 h 10000"/>
                <a:gd name="connsiteX54" fmla="*/ 2177 w 10000"/>
                <a:gd name="connsiteY54" fmla="*/ 5775 h 10000"/>
                <a:gd name="connsiteX55" fmla="*/ 2340 w 10000"/>
                <a:gd name="connsiteY55" fmla="*/ 6081 h 10000"/>
                <a:gd name="connsiteX56" fmla="*/ 2509 w 10000"/>
                <a:gd name="connsiteY56" fmla="*/ 6371 h 10000"/>
                <a:gd name="connsiteX57" fmla="*/ 2685 w 10000"/>
                <a:gd name="connsiteY57" fmla="*/ 6653 h 10000"/>
                <a:gd name="connsiteX58" fmla="*/ 2861 w 10000"/>
                <a:gd name="connsiteY58" fmla="*/ 6926 h 10000"/>
                <a:gd name="connsiteX59" fmla="*/ 3043 w 10000"/>
                <a:gd name="connsiteY59" fmla="*/ 7183 h 10000"/>
                <a:gd name="connsiteX60" fmla="*/ 3231 w 10000"/>
                <a:gd name="connsiteY60" fmla="*/ 7423 h 10000"/>
                <a:gd name="connsiteX61" fmla="*/ 3419 w 10000"/>
                <a:gd name="connsiteY61" fmla="*/ 7647 h 10000"/>
                <a:gd name="connsiteX62" fmla="*/ 3614 w 10000"/>
                <a:gd name="connsiteY62" fmla="*/ 7846 h 10000"/>
                <a:gd name="connsiteX63" fmla="*/ 3614 w 10000"/>
                <a:gd name="connsiteY63" fmla="*/ 7846 h 10000"/>
                <a:gd name="connsiteX64" fmla="*/ 3814 w 10000"/>
                <a:gd name="connsiteY64" fmla="*/ 8036 h 10000"/>
                <a:gd name="connsiteX65" fmla="*/ 4028 w 10000"/>
                <a:gd name="connsiteY65" fmla="*/ 8210 h 10000"/>
                <a:gd name="connsiteX66" fmla="*/ 4253 w 10000"/>
                <a:gd name="connsiteY66" fmla="*/ 8376 h 10000"/>
                <a:gd name="connsiteX67" fmla="*/ 4486 w 10000"/>
                <a:gd name="connsiteY67" fmla="*/ 8525 h 10000"/>
                <a:gd name="connsiteX68" fmla="*/ 4724 w 10000"/>
                <a:gd name="connsiteY68" fmla="*/ 8674 h 10000"/>
                <a:gd name="connsiteX69" fmla="*/ 4975 w 10000"/>
                <a:gd name="connsiteY69" fmla="*/ 8807 h 10000"/>
                <a:gd name="connsiteX70" fmla="*/ 5232 w 10000"/>
                <a:gd name="connsiteY70" fmla="*/ 8931 h 10000"/>
                <a:gd name="connsiteX71" fmla="*/ 5489 w 10000"/>
                <a:gd name="connsiteY71" fmla="*/ 9047 h 10000"/>
                <a:gd name="connsiteX72" fmla="*/ 5753 w 10000"/>
                <a:gd name="connsiteY72" fmla="*/ 9155 h 10000"/>
                <a:gd name="connsiteX73" fmla="*/ 6016 w 10000"/>
                <a:gd name="connsiteY73" fmla="*/ 9254 h 10000"/>
                <a:gd name="connsiteX74" fmla="*/ 6280 w 10000"/>
                <a:gd name="connsiteY74" fmla="*/ 9345 h 10000"/>
                <a:gd name="connsiteX75" fmla="*/ 6550 w 10000"/>
                <a:gd name="connsiteY75" fmla="*/ 9428 h 10000"/>
                <a:gd name="connsiteX76" fmla="*/ 6813 w 10000"/>
                <a:gd name="connsiteY76" fmla="*/ 9503 h 10000"/>
                <a:gd name="connsiteX77" fmla="*/ 7070 w 10000"/>
                <a:gd name="connsiteY77" fmla="*/ 9577 h 10000"/>
                <a:gd name="connsiteX78" fmla="*/ 7334 w 10000"/>
                <a:gd name="connsiteY78" fmla="*/ 9635 h 10000"/>
                <a:gd name="connsiteX79" fmla="*/ 7585 w 10000"/>
                <a:gd name="connsiteY79" fmla="*/ 9693 h 10000"/>
                <a:gd name="connsiteX80" fmla="*/ 8074 w 10000"/>
                <a:gd name="connsiteY80" fmla="*/ 9785 h 10000"/>
                <a:gd name="connsiteX81" fmla="*/ 8526 w 10000"/>
                <a:gd name="connsiteY81" fmla="*/ 9859 h 10000"/>
                <a:gd name="connsiteX82" fmla="*/ 8934 w 10000"/>
                <a:gd name="connsiteY82" fmla="*/ 9917 h 10000"/>
                <a:gd name="connsiteX83" fmla="*/ 9291 w 10000"/>
                <a:gd name="connsiteY83" fmla="*/ 9950 h 10000"/>
                <a:gd name="connsiteX84" fmla="*/ 9586 w 10000"/>
                <a:gd name="connsiteY84" fmla="*/ 9983 h 10000"/>
                <a:gd name="connsiteX85" fmla="*/ 9806 w 10000"/>
                <a:gd name="connsiteY85" fmla="*/ 9992 h 10000"/>
                <a:gd name="connsiteX86" fmla="*/ 10000 w 10000"/>
                <a:gd name="connsiteY86" fmla="*/ 10000 h 10000"/>
                <a:gd name="connsiteX87" fmla="*/ 10000 w 10000"/>
                <a:gd name="connsiteY87" fmla="*/ 5385 h 10000"/>
                <a:gd name="connsiteX0" fmla="*/ 9912 w 9912"/>
                <a:gd name="connsiteY0" fmla="*/ 5087 h 9702"/>
                <a:gd name="connsiteX1" fmla="*/ 9912 w 9912"/>
                <a:gd name="connsiteY1" fmla="*/ 5087 h 9702"/>
                <a:gd name="connsiteX2" fmla="*/ 9341 w 9912"/>
                <a:gd name="connsiteY2" fmla="*/ 5079 h 9702"/>
                <a:gd name="connsiteX3" fmla="*/ 8582 w 9912"/>
                <a:gd name="connsiteY3" fmla="*/ 5046 h 9702"/>
                <a:gd name="connsiteX4" fmla="*/ 8149 w 9912"/>
                <a:gd name="connsiteY4" fmla="*/ 5021 h 9702"/>
                <a:gd name="connsiteX5" fmla="*/ 7691 w 9912"/>
                <a:gd name="connsiteY5" fmla="*/ 4980 h 9702"/>
                <a:gd name="connsiteX6" fmla="*/ 7214 w 9912"/>
                <a:gd name="connsiteY6" fmla="*/ 4938 h 9702"/>
                <a:gd name="connsiteX7" fmla="*/ 6731 w 9912"/>
                <a:gd name="connsiteY7" fmla="*/ 4888 h 9702"/>
                <a:gd name="connsiteX8" fmla="*/ 6236 w 9912"/>
                <a:gd name="connsiteY8" fmla="*/ 4814 h 9702"/>
                <a:gd name="connsiteX9" fmla="*/ 5753 w 9912"/>
                <a:gd name="connsiteY9" fmla="*/ 4739 h 9702"/>
                <a:gd name="connsiteX10" fmla="*/ 5276 w 9912"/>
                <a:gd name="connsiteY10" fmla="*/ 4648 h 9702"/>
                <a:gd name="connsiteX11" fmla="*/ 5044 w 9912"/>
                <a:gd name="connsiteY11" fmla="*/ 4590 h 9702"/>
                <a:gd name="connsiteX12" fmla="*/ 4818 w 9912"/>
                <a:gd name="connsiteY12" fmla="*/ 4540 h 9702"/>
                <a:gd name="connsiteX13" fmla="*/ 4598 w 9912"/>
                <a:gd name="connsiteY13" fmla="*/ 4474 h 9702"/>
                <a:gd name="connsiteX14" fmla="*/ 4391 w 9912"/>
                <a:gd name="connsiteY14" fmla="*/ 4408 h 9702"/>
                <a:gd name="connsiteX15" fmla="*/ 4184 w 9912"/>
                <a:gd name="connsiteY15" fmla="*/ 4342 h 9702"/>
                <a:gd name="connsiteX16" fmla="*/ 3990 w 9912"/>
                <a:gd name="connsiteY16" fmla="*/ 4267 h 9702"/>
                <a:gd name="connsiteX17" fmla="*/ 3808 w 9912"/>
                <a:gd name="connsiteY17" fmla="*/ 4192 h 9702"/>
                <a:gd name="connsiteX18" fmla="*/ 3632 w 9912"/>
                <a:gd name="connsiteY18" fmla="*/ 4110 h 9702"/>
                <a:gd name="connsiteX19" fmla="*/ 3475 w 9912"/>
                <a:gd name="connsiteY19" fmla="*/ 4018 h 9702"/>
                <a:gd name="connsiteX20" fmla="*/ 3325 w 9912"/>
                <a:gd name="connsiteY20" fmla="*/ 3927 h 9702"/>
                <a:gd name="connsiteX21" fmla="*/ 3325 w 9912"/>
                <a:gd name="connsiteY21" fmla="*/ 3927 h 9702"/>
                <a:gd name="connsiteX22" fmla="*/ 3149 w 9912"/>
                <a:gd name="connsiteY22" fmla="*/ 3803 h 9702"/>
                <a:gd name="connsiteX23" fmla="*/ 2980 w 9912"/>
                <a:gd name="connsiteY23" fmla="*/ 3679 h 9702"/>
                <a:gd name="connsiteX24" fmla="*/ 2817 w 9912"/>
                <a:gd name="connsiteY24" fmla="*/ 3555 h 9702"/>
                <a:gd name="connsiteX25" fmla="*/ 2660 w 9912"/>
                <a:gd name="connsiteY25" fmla="*/ 3422 h 9702"/>
                <a:gd name="connsiteX26" fmla="*/ 2509 w 9912"/>
                <a:gd name="connsiteY26" fmla="*/ 3298 h 9702"/>
                <a:gd name="connsiteX27" fmla="*/ 2365 w 9912"/>
                <a:gd name="connsiteY27" fmla="*/ 3165 h 9702"/>
                <a:gd name="connsiteX28" fmla="*/ 2227 w 9912"/>
                <a:gd name="connsiteY28" fmla="*/ 3033 h 9702"/>
                <a:gd name="connsiteX29" fmla="*/ 2089 w 9912"/>
                <a:gd name="connsiteY29" fmla="*/ 2892 h 9702"/>
                <a:gd name="connsiteX30" fmla="*/ 1832 w 9912"/>
                <a:gd name="connsiteY30" fmla="*/ 2618 h 9702"/>
                <a:gd name="connsiteX31" fmla="*/ 1593 w 9912"/>
                <a:gd name="connsiteY31" fmla="*/ 2345 h 9702"/>
                <a:gd name="connsiteX32" fmla="*/ 1374 w 9912"/>
                <a:gd name="connsiteY32" fmla="*/ 2063 h 9702"/>
                <a:gd name="connsiteX33" fmla="*/ 1167 w 9912"/>
                <a:gd name="connsiteY33" fmla="*/ 1782 h 9702"/>
                <a:gd name="connsiteX34" fmla="*/ 978 w 9912"/>
                <a:gd name="connsiteY34" fmla="*/ 1508 h 9702"/>
                <a:gd name="connsiteX35" fmla="*/ 803 w 9912"/>
                <a:gd name="connsiteY35" fmla="*/ 1226 h 9702"/>
                <a:gd name="connsiteX36" fmla="*/ 633 w 9912"/>
                <a:gd name="connsiteY36" fmla="*/ 961 h 9702"/>
                <a:gd name="connsiteX37" fmla="*/ 477 w 9912"/>
                <a:gd name="connsiteY37" fmla="*/ 688 h 9702"/>
                <a:gd name="connsiteX38" fmla="*/ 182 w 9912"/>
                <a:gd name="connsiteY38" fmla="*/ 183 h 9702"/>
                <a:gd name="connsiteX39" fmla="*/ 0 w 9912"/>
                <a:gd name="connsiteY39" fmla="*/ 0 h 9702"/>
                <a:gd name="connsiteX40" fmla="*/ 88 w 9912"/>
                <a:gd name="connsiteY40" fmla="*/ 307 h 9702"/>
                <a:gd name="connsiteX41" fmla="*/ 207 w 9912"/>
                <a:gd name="connsiteY41" fmla="*/ 704 h 9702"/>
                <a:gd name="connsiteX42" fmla="*/ 357 w 9912"/>
                <a:gd name="connsiteY42" fmla="*/ 1177 h 9702"/>
                <a:gd name="connsiteX43" fmla="*/ 533 w 9912"/>
                <a:gd name="connsiteY43" fmla="*/ 1707 h 9702"/>
                <a:gd name="connsiteX44" fmla="*/ 734 w 9912"/>
                <a:gd name="connsiteY44" fmla="*/ 2295 h 9702"/>
                <a:gd name="connsiteX45" fmla="*/ 960 w 9912"/>
                <a:gd name="connsiteY45" fmla="*/ 2908 h 9702"/>
                <a:gd name="connsiteX46" fmla="*/ 1079 w 9912"/>
                <a:gd name="connsiteY46" fmla="*/ 3231 h 9702"/>
                <a:gd name="connsiteX47" fmla="*/ 1211 w 9912"/>
                <a:gd name="connsiteY47" fmla="*/ 3555 h 9702"/>
                <a:gd name="connsiteX48" fmla="*/ 1342 w 9912"/>
                <a:gd name="connsiteY48" fmla="*/ 3878 h 9702"/>
                <a:gd name="connsiteX49" fmla="*/ 1480 w 9912"/>
                <a:gd name="connsiteY49" fmla="*/ 4201 h 9702"/>
                <a:gd name="connsiteX50" fmla="*/ 1625 w 9912"/>
                <a:gd name="connsiteY50" fmla="*/ 4524 h 9702"/>
                <a:gd name="connsiteX51" fmla="*/ 1775 w 9912"/>
                <a:gd name="connsiteY51" fmla="*/ 4847 h 9702"/>
                <a:gd name="connsiteX52" fmla="*/ 1932 w 9912"/>
                <a:gd name="connsiteY52" fmla="*/ 5162 h 9702"/>
                <a:gd name="connsiteX53" fmla="*/ 2089 w 9912"/>
                <a:gd name="connsiteY53" fmla="*/ 5477 h 9702"/>
                <a:gd name="connsiteX54" fmla="*/ 2252 w 9912"/>
                <a:gd name="connsiteY54" fmla="*/ 5783 h 9702"/>
                <a:gd name="connsiteX55" fmla="*/ 2421 w 9912"/>
                <a:gd name="connsiteY55" fmla="*/ 6073 h 9702"/>
                <a:gd name="connsiteX56" fmla="*/ 2597 w 9912"/>
                <a:gd name="connsiteY56" fmla="*/ 6355 h 9702"/>
                <a:gd name="connsiteX57" fmla="*/ 2773 w 9912"/>
                <a:gd name="connsiteY57" fmla="*/ 6628 h 9702"/>
                <a:gd name="connsiteX58" fmla="*/ 2955 w 9912"/>
                <a:gd name="connsiteY58" fmla="*/ 6885 h 9702"/>
                <a:gd name="connsiteX59" fmla="*/ 3143 w 9912"/>
                <a:gd name="connsiteY59" fmla="*/ 7125 h 9702"/>
                <a:gd name="connsiteX60" fmla="*/ 3331 w 9912"/>
                <a:gd name="connsiteY60" fmla="*/ 7349 h 9702"/>
                <a:gd name="connsiteX61" fmla="*/ 3526 w 9912"/>
                <a:gd name="connsiteY61" fmla="*/ 7548 h 9702"/>
                <a:gd name="connsiteX62" fmla="*/ 3526 w 9912"/>
                <a:gd name="connsiteY62" fmla="*/ 7548 h 9702"/>
                <a:gd name="connsiteX63" fmla="*/ 3726 w 9912"/>
                <a:gd name="connsiteY63" fmla="*/ 7738 h 9702"/>
                <a:gd name="connsiteX64" fmla="*/ 3940 w 9912"/>
                <a:gd name="connsiteY64" fmla="*/ 7912 h 9702"/>
                <a:gd name="connsiteX65" fmla="*/ 4165 w 9912"/>
                <a:gd name="connsiteY65" fmla="*/ 8078 h 9702"/>
                <a:gd name="connsiteX66" fmla="*/ 4398 w 9912"/>
                <a:gd name="connsiteY66" fmla="*/ 8227 h 9702"/>
                <a:gd name="connsiteX67" fmla="*/ 4636 w 9912"/>
                <a:gd name="connsiteY67" fmla="*/ 8376 h 9702"/>
                <a:gd name="connsiteX68" fmla="*/ 4887 w 9912"/>
                <a:gd name="connsiteY68" fmla="*/ 8509 h 9702"/>
                <a:gd name="connsiteX69" fmla="*/ 5144 w 9912"/>
                <a:gd name="connsiteY69" fmla="*/ 8633 h 9702"/>
                <a:gd name="connsiteX70" fmla="*/ 5401 w 9912"/>
                <a:gd name="connsiteY70" fmla="*/ 8749 h 9702"/>
                <a:gd name="connsiteX71" fmla="*/ 5665 w 9912"/>
                <a:gd name="connsiteY71" fmla="*/ 8857 h 9702"/>
                <a:gd name="connsiteX72" fmla="*/ 5928 w 9912"/>
                <a:gd name="connsiteY72" fmla="*/ 8956 h 9702"/>
                <a:gd name="connsiteX73" fmla="*/ 6192 w 9912"/>
                <a:gd name="connsiteY73" fmla="*/ 9047 h 9702"/>
                <a:gd name="connsiteX74" fmla="*/ 6462 w 9912"/>
                <a:gd name="connsiteY74" fmla="*/ 9130 h 9702"/>
                <a:gd name="connsiteX75" fmla="*/ 6725 w 9912"/>
                <a:gd name="connsiteY75" fmla="*/ 9205 h 9702"/>
                <a:gd name="connsiteX76" fmla="*/ 6982 w 9912"/>
                <a:gd name="connsiteY76" fmla="*/ 9279 h 9702"/>
                <a:gd name="connsiteX77" fmla="*/ 7246 w 9912"/>
                <a:gd name="connsiteY77" fmla="*/ 9337 h 9702"/>
                <a:gd name="connsiteX78" fmla="*/ 7497 w 9912"/>
                <a:gd name="connsiteY78" fmla="*/ 9395 h 9702"/>
                <a:gd name="connsiteX79" fmla="*/ 7986 w 9912"/>
                <a:gd name="connsiteY79" fmla="*/ 9487 h 9702"/>
                <a:gd name="connsiteX80" fmla="*/ 8438 w 9912"/>
                <a:gd name="connsiteY80" fmla="*/ 9561 h 9702"/>
                <a:gd name="connsiteX81" fmla="*/ 8846 w 9912"/>
                <a:gd name="connsiteY81" fmla="*/ 9619 h 9702"/>
                <a:gd name="connsiteX82" fmla="*/ 9203 w 9912"/>
                <a:gd name="connsiteY82" fmla="*/ 9652 h 9702"/>
                <a:gd name="connsiteX83" fmla="*/ 9498 w 9912"/>
                <a:gd name="connsiteY83" fmla="*/ 9685 h 9702"/>
                <a:gd name="connsiteX84" fmla="*/ 9718 w 9912"/>
                <a:gd name="connsiteY84" fmla="*/ 9694 h 9702"/>
                <a:gd name="connsiteX85" fmla="*/ 9912 w 9912"/>
                <a:gd name="connsiteY85" fmla="*/ 9702 h 9702"/>
                <a:gd name="connsiteX86" fmla="*/ 9912 w 9912"/>
                <a:gd name="connsiteY86" fmla="*/ 5087 h 9702"/>
                <a:gd name="connsiteX0" fmla="*/ 9911 w 9911"/>
                <a:gd name="connsiteY0" fmla="*/ 5054 h 9811"/>
                <a:gd name="connsiteX1" fmla="*/ 9911 w 9911"/>
                <a:gd name="connsiteY1" fmla="*/ 5054 h 9811"/>
                <a:gd name="connsiteX2" fmla="*/ 9335 w 9911"/>
                <a:gd name="connsiteY2" fmla="*/ 5046 h 9811"/>
                <a:gd name="connsiteX3" fmla="*/ 8569 w 9911"/>
                <a:gd name="connsiteY3" fmla="*/ 5012 h 9811"/>
                <a:gd name="connsiteX4" fmla="*/ 8132 w 9911"/>
                <a:gd name="connsiteY4" fmla="*/ 4986 h 9811"/>
                <a:gd name="connsiteX5" fmla="*/ 7670 w 9911"/>
                <a:gd name="connsiteY5" fmla="*/ 4944 h 9811"/>
                <a:gd name="connsiteX6" fmla="*/ 7189 w 9911"/>
                <a:gd name="connsiteY6" fmla="*/ 4901 h 9811"/>
                <a:gd name="connsiteX7" fmla="*/ 6702 w 9911"/>
                <a:gd name="connsiteY7" fmla="*/ 4849 h 9811"/>
                <a:gd name="connsiteX8" fmla="*/ 6202 w 9911"/>
                <a:gd name="connsiteY8" fmla="*/ 4773 h 9811"/>
                <a:gd name="connsiteX9" fmla="*/ 5715 w 9911"/>
                <a:gd name="connsiteY9" fmla="*/ 4696 h 9811"/>
                <a:gd name="connsiteX10" fmla="*/ 5234 w 9911"/>
                <a:gd name="connsiteY10" fmla="*/ 4602 h 9811"/>
                <a:gd name="connsiteX11" fmla="*/ 5000 w 9911"/>
                <a:gd name="connsiteY11" fmla="*/ 4542 h 9811"/>
                <a:gd name="connsiteX12" fmla="*/ 4772 w 9911"/>
                <a:gd name="connsiteY12" fmla="*/ 4490 h 9811"/>
                <a:gd name="connsiteX13" fmla="*/ 4550 w 9911"/>
                <a:gd name="connsiteY13" fmla="*/ 4422 h 9811"/>
                <a:gd name="connsiteX14" fmla="*/ 4341 w 9911"/>
                <a:gd name="connsiteY14" fmla="*/ 4354 h 9811"/>
                <a:gd name="connsiteX15" fmla="*/ 4132 w 9911"/>
                <a:gd name="connsiteY15" fmla="*/ 4286 h 9811"/>
                <a:gd name="connsiteX16" fmla="*/ 3936 w 9911"/>
                <a:gd name="connsiteY16" fmla="*/ 4209 h 9811"/>
                <a:gd name="connsiteX17" fmla="*/ 3753 w 9911"/>
                <a:gd name="connsiteY17" fmla="*/ 4132 h 9811"/>
                <a:gd name="connsiteX18" fmla="*/ 3575 w 9911"/>
                <a:gd name="connsiteY18" fmla="*/ 4047 h 9811"/>
                <a:gd name="connsiteX19" fmla="*/ 3417 w 9911"/>
                <a:gd name="connsiteY19" fmla="*/ 3952 h 9811"/>
                <a:gd name="connsiteX20" fmla="*/ 3266 w 9911"/>
                <a:gd name="connsiteY20" fmla="*/ 3859 h 9811"/>
                <a:gd name="connsiteX21" fmla="*/ 3266 w 9911"/>
                <a:gd name="connsiteY21" fmla="*/ 3859 h 9811"/>
                <a:gd name="connsiteX22" fmla="*/ 3088 w 9911"/>
                <a:gd name="connsiteY22" fmla="*/ 3731 h 9811"/>
                <a:gd name="connsiteX23" fmla="*/ 2917 w 9911"/>
                <a:gd name="connsiteY23" fmla="*/ 3603 h 9811"/>
                <a:gd name="connsiteX24" fmla="*/ 2753 w 9911"/>
                <a:gd name="connsiteY24" fmla="*/ 3475 h 9811"/>
                <a:gd name="connsiteX25" fmla="*/ 2595 w 9911"/>
                <a:gd name="connsiteY25" fmla="*/ 3338 h 9811"/>
                <a:gd name="connsiteX26" fmla="*/ 2442 w 9911"/>
                <a:gd name="connsiteY26" fmla="*/ 3210 h 9811"/>
                <a:gd name="connsiteX27" fmla="*/ 2297 w 9911"/>
                <a:gd name="connsiteY27" fmla="*/ 3073 h 9811"/>
                <a:gd name="connsiteX28" fmla="*/ 2158 w 9911"/>
                <a:gd name="connsiteY28" fmla="*/ 2937 h 9811"/>
                <a:gd name="connsiteX29" fmla="*/ 2019 w 9911"/>
                <a:gd name="connsiteY29" fmla="*/ 2792 h 9811"/>
                <a:gd name="connsiteX30" fmla="*/ 1759 w 9911"/>
                <a:gd name="connsiteY30" fmla="*/ 2509 h 9811"/>
                <a:gd name="connsiteX31" fmla="*/ 1518 w 9911"/>
                <a:gd name="connsiteY31" fmla="*/ 2228 h 9811"/>
                <a:gd name="connsiteX32" fmla="*/ 1297 w 9911"/>
                <a:gd name="connsiteY32" fmla="*/ 1937 h 9811"/>
                <a:gd name="connsiteX33" fmla="*/ 1088 w 9911"/>
                <a:gd name="connsiteY33" fmla="*/ 1648 h 9811"/>
                <a:gd name="connsiteX34" fmla="*/ 898 w 9911"/>
                <a:gd name="connsiteY34" fmla="*/ 1365 h 9811"/>
                <a:gd name="connsiteX35" fmla="*/ 721 w 9911"/>
                <a:gd name="connsiteY35" fmla="*/ 1075 h 9811"/>
                <a:gd name="connsiteX36" fmla="*/ 550 w 9911"/>
                <a:gd name="connsiteY36" fmla="*/ 802 h 9811"/>
                <a:gd name="connsiteX37" fmla="*/ 392 w 9911"/>
                <a:gd name="connsiteY37" fmla="*/ 520 h 9811"/>
                <a:gd name="connsiteX38" fmla="*/ 95 w 9911"/>
                <a:gd name="connsiteY38" fmla="*/ 0 h 9811"/>
                <a:gd name="connsiteX39" fmla="*/ 0 w 9911"/>
                <a:gd name="connsiteY39" fmla="*/ 127 h 9811"/>
                <a:gd name="connsiteX40" fmla="*/ 120 w 9911"/>
                <a:gd name="connsiteY40" fmla="*/ 537 h 9811"/>
                <a:gd name="connsiteX41" fmla="*/ 271 w 9911"/>
                <a:gd name="connsiteY41" fmla="*/ 1024 h 9811"/>
                <a:gd name="connsiteX42" fmla="*/ 449 w 9911"/>
                <a:gd name="connsiteY42" fmla="*/ 1570 h 9811"/>
                <a:gd name="connsiteX43" fmla="*/ 652 w 9911"/>
                <a:gd name="connsiteY43" fmla="*/ 2176 h 9811"/>
                <a:gd name="connsiteX44" fmla="*/ 880 w 9911"/>
                <a:gd name="connsiteY44" fmla="*/ 2808 h 9811"/>
                <a:gd name="connsiteX45" fmla="*/ 1000 w 9911"/>
                <a:gd name="connsiteY45" fmla="*/ 3141 h 9811"/>
                <a:gd name="connsiteX46" fmla="*/ 1133 w 9911"/>
                <a:gd name="connsiteY46" fmla="*/ 3475 h 9811"/>
                <a:gd name="connsiteX47" fmla="*/ 1265 w 9911"/>
                <a:gd name="connsiteY47" fmla="*/ 3808 h 9811"/>
                <a:gd name="connsiteX48" fmla="*/ 1404 w 9911"/>
                <a:gd name="connsiteY48" fmla="*/ 4141 h 9811"/>
                <a:gd name="connsiteX49" fmla="*/ 1550 w 9911"/>
                <a:gd name="connsiteY49" fmla="*/ 4474 h 9811"/>
                <a:gd name="connsiteX50" fmla="*/ 1702 w 9911"/>
                <a:gd name="connsiteY50" fmla="*/ 4807 h 9811"/>
                <a:gd name="connsiteX51" fmla="*/ 1860 w 9911"/>
                <a:gd name="connsiteY51" fmla="*/ 5132 h 9811"/>
                <a:gd name="connsiteX52" fmla="*/ 2019 w 9911"/>
                <a:gd name="connsiteY52" fmla="*/ 5456 h 9811"/>
                <a:gd name="connsiteX53" fmla="*/ 2183 w 9911"/>
                <a:gd name="connsiteY53" fmla="*/ 5772 h 9811"/>
                <a:gd name="connsiteX54" fmla="*/ 2353 w 9911"/>
                <a:gd name="connsiteY54" fmla="*/ 6071 h 9811"/>
                <a:gd name="connsiteX55" fmla="*/ 2531 w 9911"/>
                <a:gd name="connsiteY55" fmla="*/ 6361 h 9811"/>
                <a:gd name="connsiteX56" fmla="*/ 2709 w 9911"/>
                <a:gd name="connsiteY56" fmla="*/ 6643 h 9811"/>
                <a:gd name="connsiteX57" fmla="*/ 2892 w 9911"/>
                <a:gd name="connsiteY57" fmla="*/ 6907 h 9811"/>
                <a:gd name="connsiteX58" fmla="*/ 3082 w 9911"/>
                <a:gd name="connsiteY58" fmla="*/ 7155 h 9811"/>
                <a:gd name="connsiteX59" fmla="*/ 3272 w 9911"/>
                <a:gd name="connsiteY59" fmla="*/ 7386 h 9811"/>
                <a:gd name="connsiteX60" fmla="*/ 3468 w 9911"/>
                <a:gd name="connsiteY60" fmla="*/ 7591 h 9811"/>
                <a:gd name="connsiteX61" fmla="*/ 3468 w 9911"/>
                <a:gd name="connsiteY61" fmla="*/ 7591 h 9811"/>
                <a:gd name="connsiteX62" fmla="*/ 3670 w 9911"/>
                <a:gd name="connsiteY62" fmla="*/ 7787 h 9811"/>
                <a:gd name="connsiteX63" fmla="*/ 3886 w 9911"/>
                <a:gd name="connsiteY63" fmla="*/ 7966 h 9811"/>
                <a:gd name="connsiteX64" fmla="*/ 4113 w 9911"/>
                <a:gd name="connsiteY64" fmla="*/ 8137 h 9811"/>
                <a:gd name="connsiteX65" fmla="*/ 4348 w 9911"/>
                <a:gd name="connsiteY65" fmla="*/ 8291 h 9811"/>
                <a:gd name="connsiteX66" fmla="*/ 4588 w 9911"/>
                <a:gd name="connsiteY66" fmla="*/ 8444 h 9811"/>
                <a:gd name="connsiteX67" fmla="*/ 4841 w 9911"/>
                <a:gd name="connsiteY67" fmla="*/ 8581 h 9811"/>
                <a:gd name="connsiteX68" fmla="*/ 5101 w 9911"/>
                <a:gd name="connsiteY68" fmla="*/ 8709 h 9811"/>
                <a:gd name="connsiteX69" fmla="*/ 5360 w 9911"/>
                <a:gd name="connsiteY69" fmla="*/ 8829 h 9811"/>
                <a:gd name="connsiteX70" fmla="*/ 5626 w 9911"/>
                <a:gd name="connsiteY70" fmla="*/ 8940 h 9811"/>
                <a:gd name="connsiteX71" fmla="*/ 5892 w 9911"/>
                <a:gd name="connsiteY71" fmla="*/ 9042 h 9811"/>
                <a:gd name="connsiteX72" fmla="*/ 6158 w 9911"/>
                <a:gd name="connsiteY72" fmla="*/ 9136 h 9811"/>
                <a:gd name="connsiteX73" fmla="*/ 6430 w 9911"/>
                <a:gd name="connsiteY73" fmla="*/ 9221 h 9811"/>
                <a:gd name="connsiteX74" fmla="*/ 6696 w 9911"/>
                <a:gd name="connsiteY74" fmla="*/ 9299 h 9811"/>
                <a:gd name="connsiteX75" fmla="*/ 6955 w 9911"/>
                <a:gd name="connsiteY75" fmla="*/ 9375 h 9811"/>
                <a:gd name="connsiteX76" fmla="*/ 7221 w 9911"/>
                <a:gd name="connsiteY76" fmla="*/ 9435 h 9811"/>
                <a:gd name="connsiteX77" fmla="*/ 7475 w 9911"/>
                <a:gd name="connsiteY77" fmla="*/ 9495 h 9811"/>
                <a:gd name="connsiteX78" fmla="*/ 7968 w 9911"/>
                <a:gd name="connsiteY78" fmla="*/ 9589 h 9811"/>
                <a:gd name="connsiteX79" fmla="*/ 8424 w 9911"/>
                <a:gd name="connsiteY79" fmla="*/ 9666 h 9811"/>
                <a:gd name="connsiteX80" fmla="*/ 8836 w 9911"/>
                <a:gd name="connsiteY80" fmla="*/ 9725 h 9811"/>
                <a:gd name="connsiteX81" fmla="*/ 9196 w 9911"/>
                <a:gd name="connsiteY81" fmla="*/ 9759 h 9811"/>
                <a:gd name="connsiteX82" fmla="*/ 9493 w 9911"/>
                <a:gd name="connsiteY82" fmla="*/ 9793 h 9811"/>
                <a:gd name="connsiteX83" fmla="*/ 9715 w 9911"/>
                <a:gd name="connsiteY83" fmla="*/ 9803 h 9811"/>
                <a:gd name="connsiteX84" fmla="*/ 9911 w 9911"/>
                <a:gd name="connsiteY84" fmla="*/ 9811 h 9811"/>
                <a:gd name="connsiteX85" fmla="*/ 9911 w 9911"/>
                <a:gd name="connsiteY85" fmla="*/ 5054 h 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9911" h="9811">
                  <a:moveTo>
                    <a:pt x="9911" y="5054"/>
                  </a:moveTo>
                  <a:lnTo>
                    <a:pt x="9911" y="5054"/>
                  </a:lnTo>
                  <a:lnTo>
                    <a:pt x="9335" y="5046"/>
                  </a:lnTo>
                  <a:lnTo>
                    <a:pt x="8569" y="5012"/>
                  </a:lnTo>
                  <a:lnTo>
                    <a:pt x="8132" y="4986"/>
                  </a:lnTo>
                  <a:lnTo>
                    <a:pt x="7670" y="4944"/>
                  </a:lnTo>
                  <a:lnTo>
                    <a:pt x="7189" y="4901"/>
                  </a:lnTo>
                  <a:lnTo>
                    <a:pt x="6702" y="4849"/>
                  </a:lnTo>
                  <a:lnTo>
                    <a:pt x="6202" y="4773"/>
                  </a:lnTo>
                  <a:lnTo>
                    <a:pt x="5715" y="4696"/>
                  </a:lnTo>
                  <a:lnTo>
                    <a:pt x="5234" y="4602"/>
                  </a:lnTo>
                  <a:lnTo>
                    <a:pt x="5000" y="4542"/>
                  </a:lnTo>
                  <a:lnTo>
                    <a:pt x="4772" y="4490"/>
                  </a:lnTo>
                  <a:lnTo>
                    <a:pt x="4550" y="4422"/>
                  </a:lnTo>
                  <a:lnTo>
                    <a:pt x="4341" y="4354"/>
                  </a:lnTo>
                  <a:lnTo>
                    <a:pt x="4132" y="4286"/>
                  </a:lnTo>
                  <a:lnTo>
                    <a:pt x="3936" y="4209"/>
                  </a:lnTo>
                  <a:lnTo>
                    <a:pt x="3753" y="4132"/>
                  </a:lnTo>
                  <a:lnTo>
                    <a:pt x="3575" y="4047"/>
                  </a:lnTo>
                  <a:cubicBezTo>
                    <a:pt x="3523" y="4015"/>
                    <a:pt x="3469" y="3984"/>
                    <a:pt x="3417" y="3952"/>
                  </a:cubicBezTo>
                  <a:lnTo>
                    <a:pt x="3266" y="3859"/>
                  </a:lnTo>
                  <a:lnTo>
                    <a:pt x="3266" y="3859"/>
                  </a:lnTo>
                  <a:lnTo>
                    <a:pt x="3088" y="3731"/>
                  </a:lnTo>
                  <a:lnTo>
                    <a:pt x="2917" y="3603"/>
                  </a:lnTo>
                  <a:lnTo>
                    <a:pt x="2753" y="3475"/>
                  </a:lnTo>
                  <a:lnTo>
                    <a:pt x="2595" y="3338"/>
                  </a:lnTo>
                  <a:lnTo>
                    <a:pt x="2442" y="3210"/>
                  </a:lnTo>
                  <a:cubicBezTo>
                    <a:pt x="2394" y="3164"/>
                    <a:pt x="2345" y="3119"/>
                    <a:pt x="2297" y="3073"/>
                  </a:cubicBezTo>
                  <a:lnTo>
                    <a:pt x="2158" y="2937"/>
                  </a:lnTo>
                  <a:lnTo>
                    <a:pt x="2019" y="2792"/>
                  </a:lnTo>
                  <a:lnTo>
                    <a:pt x="1759" y="2509"/>
                  </a:lnTo>
                  <a:lnTo>
                    <a:pt x="1518" y="2228"/>
                  </a:lnTo>
                  <a:lnTo>
                    <a:pt x="1297" y="1937"/>
                  </a:lnTo>
                  <a:cubicBezTo>
                    <a:pt x="1227" y="1841"/>
                    <a:pt x="1158" y="1744"/>
                    <a:pt x="1088" y="1648"/>
                  </a:cubicBezTo>
                  <a:lnTo>
                    <a:pt x="898" y="1365"/>
                  </a:lnTo>
                  <a:lnTo>
                    <a:pt x="721" y="1075"/>
                  </a:lnTo>
                  <a:lnTo>
                    <a:pt x="550" y="802"/>
                  </a:lnTo>
                  <a:cubicBezTo>
                    <a:pt x="497" y="708"/>
                    <a:pt x="445" y="614"/>
                    <a:pt x="392" y="520"/>
                  </a:cubicBezTo>
                  <a:lnTo>
                    <a:pt x="95" y="0"/>
                  </a:lnTo>
                  <a:cubicBezTo>
                    <a:pt x="63" y="42"/>
                    <a:pt x="32" y="85"/>
                    <a:pt x="0" y="127"/>
                  </a:cubicBezTo>
                  <a:cubicBezTo>
                    <a:pt x="40" y="263"/>
                    <a:pt x="79" y="401"/>
                    <a:pt x="120" y="537"/>
                  </a:cubicBezTo>
                  <a:cubicBezTo>
                    <a:pt x="170" y="699"/>
                    <a:pt x="221" y="862"/>
                    <a:pt x="271" y="1024"/>
                  </a:cubicBezTo>
                  <a:cubicBezTo>
                    <a:pt x="331" y="1207"/>
                    <a:pt x="389" y="1388"/>
                    <a:pt x="449" y="1570"/>
                  </a:cubicBezTo>
                  <a:cubicBezTo>
                    <a:pt x="517" y="1772"/>
                    <a:pt x="584" y="1974"/>
                    <a:pt x="652" y="2176"/>
                  </a:cubicBezTo>
                  <a:lnTo>
                    <a:pt x="880" y="2808"/>
                  </a:lnTo>
                  <a:cubicBezTo>
                    <a:pt x="920" y="2920"/>
                    <a:pt x="959" y="3030"/>
                    <a:pt x="1000" y="3141"/>
                  </a:cubicBezTo>
                  <a:cubicBezTo>
                    <a:pt x="1044" y="3252"/>
                    <a:pt x="1089" y="3364"/>
                    <a:pt x="1133" y="3475"/>
                  </a:cubicBezTo>
                  <a:cubicBezTo>
                    <a:pt x="1177" y="3587"/>
                    <a:pt x="1221" y="3697"/>
                    <a:pt x="1265" y="3808"/>
                  </a:cubicBezTo>
                  <a:cubicBezTo>
                    <a:pt x="1311" y="3919"/>
                    <a:pt x="1358" y="4030"/>
                    <a:pt x="1404" y="4141"/>
                  </a:cubicBezTo>
                  <a:cubicBezTo>
                    <a:pt x="1453" y="4252"/>
                    <a:pt x="1502" y="4363"/>
                    <a:pt x="1550" y="4474"/>
                  </a:cubicBezTo>
                  <a:cubicBezTo>
                    <a:pt x="1601" y="4585"/>
                    <a:pt x="1651" y="4696"/>
                    <a:pt x="1702" y="4807"/>
                  </a:cubicBezTo>
                  <a:cubicBezTo>
                    <a:pt x="1754" y="4915"/>
                    <a:pt x="1808" y="5023"/>
                    <a:pt x="1860" y="5132"/>
                  </a:cubicBezTo>
                  <a:lnTo>
                    <a:pt x="2019" y="5456"/>
                  </a:lnTo>
                  <a:cubicBezTo>
                    <a:pt x="2073" y="5561"/>
                    <a:pt x="2129" y="5666"/>
                    <a:pt x="2183" y="5772"/>
                  </a:cubicBezTo>
                  <a:cubicBezTo>
                    <a:pt x="2239" y="5872"/>
                    <a:pt x="2297" y="5971"/>
                    <a:pt x="2353" y="6071"/>
                  </a:cubicBezTo>
                  <a:cubicBezTo>
                    <a:pt x="2412" y="6168"/>
                    <a:pt x="2472" y="6264"/>
                    <a:pt x="2531" y="6361"/>
                  </a:cubicBezTo>
                  <a:lnTo>
                    <a:pt x="2709" y="6643"/>
                  </a:lnTo>
                  <a:lnTo>
                    <a:pt x="2892" y="6907"/>
                  </a:lnTo>
                  <a:cubicBezTo>
                    <a:pt x="2955" y="6990"/>
                    <a:pt x="3019" y="7072"/>
                    <a:pt x="3082" y="7155"/>
                  </a:cubicBezTo>
                  <a:lnTo>
                    <a:pt x="3272" y="7386"/>
                  </a:lnTo>
                  <a:lnTo>
                    <a:pt x="3468" y="7591"/>
                  </a:lnTo>
                  <a:lnTo>
                    <a:pt x="3468" y="7591"/>
                  </a:lnTo>
                  <a:lnTo>
                    <a:pt x="3670" y="7787"/>
                  </a:lnTo>
                  <a:lnTo>
                    <a:pt x="3886" y="7966"/>
                  </a:lnTo>
                  <a:lnTo>
                    <a:pt x="4113" y="8137"/>
                  </a:lnTo>
                  <a:lnTo>
                    <a:pt x="4348" y="8291"/>
                  </a:lnTo>
                  <a:lnTo>
                    <a:pt x="4588" y="8444"/>
                  </a:lnTo>
                  <a:lnTo>
                    <a:pt x="4841" y="8581"/>
                  </a:lnTo>
                  <a:lnTo>
                    <a:pt x="5101" y="8709"/>
                  </a:lnTo>
                  <a:lnTo>
                    <a:pt x="5360" y="8829"/>
                  </a:lnTo>
                  <a:lnTo>
                    <a:pt x="5626" y="8940"/>
                  </a:lnTo>
                  <a:lnTo>
                    <a:pt x="5892" y="9042"/>
                  </a:lnTo>
                  <a:lnTo>
                    <a:pt x="6158" y="9136"/>
                  </a:lnTo>
                  <a:lnTo>
                    <a:pt x="6430" y="9221"/>
                  </a:lnTo>
                  <a:lnTo>
                    <a:pt x="6696" y="9299"/>
                  </a:lnTo>
                  <a:lnTo>
                    <a:pt x="6955" y="9375"/>
                  </a:lnTo>
                  <a:lnTo>
                    <a:pt x="7221" y="9435"/>
                  </a:lnTo>
                  <a:lnTo>
                    <a:pt x="7475" y="9495"/>
                  </a:lnTo>
                  <a:lnTo>
                    <a:pt x="7968" y="9589"/>
                  </a:lnTo>
                  <a:lnTo>
                    <a:pt x="8424" y="9666"/>
                  </a:lnTo>
                  <a:lnTo>
                    <a:pt x="8836" y="9725"/>
                  </a:lnTo>
                  <a:lnTo>
                    <a:pt x="9196" y="9759"/>
                  </a:lnTo>
                  <a:lnTo>
                    <a:pt x="9493" y="9793"/>
                  </a:lnTo>
                  <a:lnTo>
                    <a:pt x="9715" y="9803"/>
                  </a:lnTo>
                  <a:lnTo>
                    <a:pt x="9911" y="9811"/>
                  </a:lnTo>
                  <a:lnTo>
                    <a:pt x="9911" y="5054"/>
                  </a:lnTo>
                  <a:close/>
                </a:path>
              </a:pathLst>
            </a:custGeom>
            <a:solidFill>
              <a:srgbClr val="FCB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AU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 245"/>
            <p:cNvSpPr>
              <a:spLocks/>
            </p:cNvSpPr>
            <p:nvPr/>
          </p:nvSpPr>
          <p:spPr bwMode="auto">
            <a:xfrm>
              <a:off x="5792522" y="541798"/>
              <a:ext cx="4848225" cy="2160647"/>
            </a:xfrm>
            <a:custGeom>
              <a:avLst/>
              <a:gdLst>
                <a:gd name="T0" fmla="*/ 3054 w 3054"/>
                <a:gd name="T1" fmla="*/ 0 h 1044"/>
                <a:gd name="T2" fmla="*/ 3054 w 3054"/>
                <a:gd name="T3" fmla="*/ 0 h 1044"/>
                <a:gd name="T4" fmla="*/ 2872 w 3054"/>
                <a:gd name="T5" fmla="*/ 2 h 1044"/>
                <a:gd name="T6" fmla="*/ 2630 w 3054"/>
                <a:gd name="T7" fmla="*/ 10 h 1044"/>
                <a:gd name="T8" fmla="*/ 2492 w 3054"/>
                <a:gd name="T9" fmla="*/ 16 h 1044"/>
                <a:gd name="T10" fmla="*/ 2346 w 3054"/>
                <a:gd name="T11" fmla="*/ 26 h 1044"/>
                <a:gd name="T12" fmla="*/ 2194 w 3054"/>
                <a:gd name="T13" fmla="*/ 36 h 1044"/>
                <a:gd name="T14" fmla="*/ 2038 w 3054"/>
                <a:gd name="T15" fmla="*/ 50 h 1044"/>
                <a:gd name="T16" fmla="*/ 1880 w 3054"/>
                <a:gd name="T17" fmla="*/ 66 h 1044"/>
                <a:gd name="T18" fmla="*/ 1726 w 3054"/>
                <a:gd name="T19" fmla="*/ 86 h 1044"/>
                <a:gd name="T20" fmla="*/ 1574 w 3054"/>
                <a:gd name="T21" fmla="*/ 108 h 1044"/>
                <a:gd name="T22" fmla="*/ 1500 w 3054"/>
                <a:gd name="T23" fmla="*/ 120 h 1044"/>
                <a:gd name="T24" fmla="*/ 1428 w 3054"/>
                <a:gd name="T25" fmla="*/ 134 h 1044"/>
                <a:gd name="T26" fmla="*/ 1358 w 3054"/>
                <a:gd name="T27" fmla="*/ 150 h 1044"/>
                <a:gd name="T28" fmla="*/ 1290 w 3054"/>
                <a:gd name="T29" fmla="*/ 164 h 1044"/>
                <a:gd name="T30" fmla="*/ 1224 w 3054"/>
                <a:gd name="T31" fmla="*/ 182 h 1044"/>
                <a:gd name="T32" fmla="*/ 1162 w 3054"/>
                <a:gd name="T33" fmla="*/ 200 h 1044"/>
                <a:gd name="T34" fmla="*/ 1104 w 3054"/>
                <a:gd name="T35" fmla="*/ 218 h 1044"/>
                <a:gd name="T36" fmla="*/ 1048 w 3054"/>
                <a:gd name="T37" fmla="*/ 238 h 1044"/>
                <a:gd name="T38" fmla="*/ 998 w 3054"/>
                <a:gd name="T39" fmla="*/ 260 h 1044"/>
                <a:gd name="T40" fmla="*/ 950 w 3054"/>
                <a:gd name="T41" fmla="*/ 282 h 1044"/>
                <a:gd name="T42" fmla="*/ 950 w 3054"/>
                <a:gd name="T43" fmla="*/ 282 h 1044"/>
                <a:gd name="T44" fmla="*/ 860 w 3054"/>
                <a:gd name="T45" fmla="*/ 330 h 1044"/>
                <a:gd name="T46" fmla="*/ 778 w 3054"/>
                <a:gd name="T47" fmla="*/ 378 h 1044"/>
                <a:gd name="T48" fmla="*/ 702 w 3054"/>
                <a:gd name="T49" fmla="*/ 428 h 1044"/>
                <a:gd name="T50" fmla="*/ 632 w 3054"/>
                <a:gd name="T51" fmla="*/ 474 h 1044"/>
                <a:gd name="T52" fmla="*/ 568 w 3054"/>
                <a:gd name="T53" fmla="*/ 522 h 1044"/>
                <a:gd name="T54" fmla="*/ 508 w 3054"/>
                <a:gd name="T55" fmla="*/ 568 h 1044"/>
                <a:gd name="T56" fmla="*/ 452 w 3054"/>
                <a:gd name="T57" fmla="*/ 612 h 1044"/>
                <a:gd name="T58" fmla="*/ 402 w 3054"/>
                <a:gd name="T59" fmla="*/ 656 h 1044"/>
                <a:gd name="T60" fmla="*/ 402 w 3054"/>
                <a:gd name="T61" fmla="*/ 656 h 1044"/>
                <a:gd name="T62" fmla="*/ 284 w 3054"/>
                <a:gd name="T63" fmla="*/ 758 h 1044"/>
                <a:gd name="T64" fmla="*/ 284 w 3054"/>
                <a:gd name="T65" fmla="*/ 758 h 1044"/>
                <a:gd name="T66" fmla="*/ 220 w 3054"/>
                <a:gd name="T67" fmla="*/ 812 h 1044"/>
                <a:gd name="T68" fmla="*/ 190 w 3054"/>
                <a:gd name="T69" fmla="*/ 836 h 1044"/>
                <a:gd name="T70" fmla="*/ 160 w 3054"/>
                <a:gd name="T71" fmla="*/ 858 h 1044"/>
                <a:gd name="T72" fmla="*/ 128 w 3054"/>
                <a:gd name="T73" fmla="*/ 880 h 1044"/>
                <a:gd name="T74" fmla="*/ 98 w 3054"/>
                <a:gd name="T75" fmla="*/ 898 h 1044"/>
                <a:gd name="T76" fmla="*/ 66 w 3054"/>
                <a:gd name="T77" fmla="*/ 916 h 1044"/>
                <a:gd name="T78" fmla="*/ 32 w 3054"/>
                <a:gd name="T79" fmla="*/ 932 h 1044"/>
                <a:gd name="T80" fmla="*/ 32 w 3054"/>
                <a:gd name="T81" fmla="*/ 932 h 1044"/>
                <a:gd name="T82" fmla="*/ 0 w 3054"/>
                <a:gd name="T83" fmla="*/ 998 h 1044"/>
                <a:gd name="T84" fmla="*/ 3054 w 3054"/>
                <a:gd name="T85" fmla="*/ 998 h 1044"/>
                <a:gd name="T86" fmla="*/ 3054 w 3054"/>
                <a:gd name="T87" fmla="*/ 1044 h 1044"/>
                <a:gd name="T88" fmla="*/ 3054 w 3054"/>
                <a:gd name="T89" fmla="*/ 1044 h 1044"/>
                <a:gd name="T90" fmla="*/ 3054 w 3054"/>
                <a:gd name="T91" fmla="*/ 6 h 1044"/>
                <a:gd name="T92" fmla="*/ 3054 w 3054"/>
                <a:gd name="T93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54" h="1044">
                  <a:moveTo>
                    <a:pt x="3054" y="0"/>
                  </a:moveTo>
                  <a:lnTo>
                    <a:pt x="3054" y="0"/>
                  </a:lnTo>
                  <a:lnTo>
                    <a:pt x="2872" y="2"/>
                  </a:lnTo>
                  <a:lnTo>
                    <a:pt x="2630" y="10"/>
                  </a:lnTo>
                  <a:lnTo>
                    <a:pt x="2492" y="16"/>
                  </a:lnTo>
                  <a:lnTo>
                    <a:pt x="2346" y="26"/>
                  </a:lnTo>
                  <a:lnTo>
                    <a:pt x="2194" y="36"/>
                  </a:lnTo>
                  <a:lnTo>
                    <a:pt x="2038" y="50"/>
                  </a:lnTo>
                  <a:lnTo>
                    <a:pt x="1880" y="66"/>
                  </a:lnTo>
                  <a:lnTo>
                    <a:pt x="1726" y="86"/>
                  </a:lnTo>
                  <a:lnTo>
                    <a:pt x="1574" y="108"/>
                  </a:lnTo>
                  <a:lnTo>
                    <a:pt x="1500" y="120"/>
                  </a:lnTo>
                  <a:lnTo>
                    <a:pt x="1428" y="134"/>
                  </a:lnTo>
                  <a:lnTo>
                    <a:pt x="1358" y="150"/>
                  </a:lnTo>
                  <a:lnTo>
                    <a:pt x="1290" y="164"/>
                  </a:lnTo>
                  <a:lnTo>
                    <a:pt x="1224" y="182"/>
                  </a:lnTo>
                  <a:lnTo>
                    <a:pt x="1162" y="200"/>
                  </a:lnTo>
                  <a:lnTo>
                    <a:pt x="1104" y="218"/>
                  </a:lnTo>
                  <a:lnTo>
                    <a:pt x="1048" y="238"/>
                  </a:lnTo>
                  <a:lnTo>
                    <a:pt x="998" y="260"/>
                  </a:lnTo>
                  <a:lnTo>
                    <a:pt x="950" y="282"/>
                  </a:lnTo>
                  <a:lnTo>
                    <a:pt x="950" y="282"/>
                  </a:lnTo>
                  <a:lnTo>
                    <a:pt x="860" y="330"/>
                  </a:lnTo>
                  <a:lnTo>
                    <a:pt x="778" y="378"/>
                  </a:lnTo>
                  <a:lnTo>
                    <a:pt x="702" y="428"/>
                  </a:lnTo>
                  <a:lnTo>
                    <a:pt x="632" y="474"/>
                  </a:lnTo>
                  <a:lnTo>
                    <a:pt x="568" y="522"/>
                  </a:lnTo>
                  <a:lnTo>
                    <a:pt x="508" y="568"/>
                  </a:lnTo>
                  <a:lnTo>
                    <a:pt x="452" y="612"/>
                  </a:lnTo>
                  <a:lnTo>
                    <a:pt x="402" y="656"/>
                  </a:lnTo>
                  <a:lnTo>
                    <a:pt x="402" y="656"/>
                  </a:lnTo>
                  <a:lnTo>
                    <a:pt x="284" y="758"/>
                  </a:lnTo>
                  <a:lnTo>
                    <a:pt x="284" y="758"/>
                  </a:lnTo>
                  <a:lnTo>
                    <a:pt x="220" y="812"/>
                  </a:lnTo>
                  <a:lnTo>
                    <a:pt x="190" y="836"/>
                  </a:lnTo>
                  <a:lnTo>
                    <a:pt x="160" y="858"/>
                  </a:lnTo>
                  <a:lnTo>
                    <a:pt x="128" y="880"/>
                  </a:lnTo>
                  <a:lnTo>
                    <a:pt x="98" y="898"/>
                  </a:lnTo>
                  <a:lnTo>
                    <a:pt x="66" y="916"/>
                  </a:lnTo>
                  <a:lnTo>
                    <a:pt x="32" y="932"/>
                  </a:lnTo>
                  <a:lnTo>
                    <a:pt x="32" y="932"/>
                  </a:lnTo>
                  <a:lnTo>
                    <a:pt x="0" y="998"/>
                  </a:lnTo>
                  <a:lnTo>
                    <a:pt x="3054" y="998"/>
                  </a:lnTo>
                  <a:lnTo>
                    <a:pt x="3054" y="1044"/>
                  </a:lnTo>
                  <a:lnTo>
                    <a:pt x="3054" y="1044"/>
                  </a:lnTo>
                  <a:lnTo>
                    <a:pt x="3054" y="6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AU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250"/>
            <p:cNvSpPr>
              <a:spLocks/>
            </p:cNvSpPr>
            <p:nvPr/>
          </p:nvSpPr>
          <p:spPr bwMode="auto">
            <a:xfrm>
              <a:off x="5846497" y="-1025590"/>
              <a:ext cx="4794250" cy="3519292"/>
            </a:xfrm>
            <a:custGeom>
              <a:avLst/>
              <a:gdLst>
                <a:gd name="T0" fmla="*/ 3020 w 3020"/>
                <a:gd name="T1" fmla="*/ 0 h 1922"/>
                <a:gd name="T2" fmla="*/ 2852 w 3020"/>
                <a:gd name="T3" fmla="*/ 8 h 1922"/>
                <a:gd name="T4" fmla="*/ 2590 w 3020"/>
                <a:gd name="T5" fmla="*/ 26 h 1922"/>
                <a:gd name="T6" fmla="*/ 2250 w 3020"/>
                <a:gd name="T7" fmla="*/ 62 h 1922"/>
                <a:gd name="T8" fmla="*/ 2064 w 3020"/>
                <a:gd name="T9" fmla="*/ 88 h 1922"/>
                <a:gd name="T10" fmla="*/ 1870 w 3020"/>
                <a:gd name="T11" fmla="*/ 120 h 1922"/>
                <a:gd name="T12" fmla="*/ 1676 w 3020"/>
                <a:gd name="T13" fmla="*/ 160 h 1922"/>
                <a:gd name="T14" fmla="*/ 1486 w 3020"/>
                <a:gd name="T15" fmla="*/ 206 h 1922"/>
                <a:gd name="T16" fmla="*/ 1302 w 3020"/>
                <a:gd name="T17" fmla="*/ 262 h 1922"/>
                <a:gd name="T18" fmla="*/ 1132 w 3020"/>
                <a:gd name="T19" fmla="*/ 326 h 1922"/>
                <a:gd name="T20" fmla="*/ 978 w 3020"/>
                <a:gd name="T21" fmla="*/ 400 h 1922"/>
                <a:gd name="T22" fmla="*/ 910 w 3020"/>
                <a:gd name="T23" fmla="*/ 440 h 1922"/>
                <a:gd name="T24" fmla="*/ 846 w 3020"/>
                <a:gd name="T25" fmla="*/ 484 h 1922"/>
                <a:gd name="T26" fmla="*/ 790 w 3020"/>
                <a:gd name="T27" fmla="*/ 530 h 1922"/>
                <a:gd name="T28" fmla="*/ 740 w 3020"/>
                <a:gd name="T29" fmla="*/ 578 h 1922"/>
                <a:gd name="T30" fmla="*/ 698 w 3020"/>
                <a:gd name="T31" fmla="*/ 626 h 1922"/>
                <a:gd name="T32" fmla="*/ 622 w 3020"/>
                <a:gd name="T33" fmla="*/ 722 h 1922"/>
                <a:gd name="T34" fmla="*/ 556 w 3020"/>
                <a:gd name="T35" fmla="*/ 816 h 1922"/>
                <a:gd name="T36" fmla="*/ 498 w 3020"/>
                <a:gd name="T37" fmla="*/ 918 h 1922"/>
                <a:gd name="T38" fmla="*/ 468 w 3020"/>
                <a:gd name="T39" fmla="*/ 970 h 1922"/>
                <a:gd name="T40" fmla="*/ 468 w 3020"/>
                <a:gd name="T41" fmla="*/ 972 h 1922"/>
                <a:gd name="T42" fmla="*/ 488 w 3020"/>
                <a:gd name="T43" fmla="*/ 938 h 1922"/>
                <a:gd name="T44" fmla="*/ 488 w 3020"/>
                <a:gd name="T45" fmla="*/ 938 h 1922"/>
                <a:gd name="T46" fmla="*/ 442 w 3020"/>
                <a:gd name="T47" fmla="*/ 1022 h 1922"/>
                <a:gd name="T48" fmla="*/ 0 w 3020"/>
                <a:gd name="T49" fmla="*/ 1922 h 1922"/>
                <a:gd name="T50" fmla="*/ 32 w 3020"/>
                <a:gd name="T51" fmla="*/ 1906 h 1922"/>
                <a:gd name="T52" fmla="*/ 96 w 3020"/>
                <a:gd name="T53" fmla="*/ 1870 h 1922"/>
                <a:gd name="T54" fmla="*/ 156 w 3020"/>
                <a:gd name="T55" fmla="*/ 1826 h 1922"/>
                <a:gd name="T56" fmla="*/ 250 w 3020"/>
                <a:gd name="T57" fmla="*/ 1750 h 1922"/>
                <a:gd name="T58" fmla="*/ 368 w 3020"/>
                <a:gd name="T59" fmla="*/ 1648 h 1922"/>
                <a:gd name="T60" fmla="*/ 418 w 3020"/>
                <a:gd name="T61" fmla="*/ 1604 h 1922"/>
                <a:gd name="T62" fmla="*/ 534 w 3020"/>
                <a:gd name="T63" fmla="*/ 1512 h 1922"/>
                <a:gd name="T64" fmla="*/ 670 w 3020"/>
                <a:gd name="T65" fmla="*/ 1416 h 1922"/>
                <a:gd name="T66" fmla="*/ 830 w 3020"/>
                <a:gd name="T67" fmla="*/ 1318 h 1922"/>
                <a:gd name="T68" fmla="*/ 922 w 3020"/>
                <a:gd name="T69" fmla="*/ 1270 h 1922"/>
                <a:gd name="T70" fmla="*/ 1020 w 3020"/>
                <a:gd name="T71" fmla="*/ 1226 h 1922"/>
                <a:gd name="T72" fmla="*/ 1134 w 3020"/>
                <a:gd name="T73" fmla="*/ 1188 h 1922"/>
                <a:gd name="T74" fmla="*/ 1260 w 3020"/>
                <a:gd name="T75" fmla="*/ 1152 h 1922"/>
                <a:gd name="T76" fmla="*/ 1398 w 3020"/>
                <a:gd name="T77" fmla="*/ 1122 h 1922"/>
                <a:gd name="T78" fmla="*/ 1544 w 3020"/>
                <a:gd name="T79" fmla="*/ 1096 h 1922"/>
                <a:gd name="T80" fmla="*/ 1850 w 3020"/>
                <a:gd name="T81" fmla="*/ 1054 h 1922"/>
                <a:gd name="T82" fmla="*/ 2162 w 3020"/>
                <a:gd name="T83" fmla="*/ 1026 h 1922"/>
                <a:gd name="T84" fmla="*/ 2460 w 3020"/>
                <a:gd name="T85" fmla="*/ 1006 h 1922"/>
                <a:gd name="T86" fmla="*/ 2840 w 3020"/>
                <a:gd name="T87" fmla="*/ 992 h 1922"/>
                <a:gd name="T88" fmla="*/ 3020 w 3020"/>
                <a:gd name="T89" fmla="*/ 992 h 1922"/>
                <a:gd name="T90" fmla="*/ 3020 w 3020"/>
                <a:gd name="T91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20" h="1922">
                  <a:moveTo>
                    <a:pt x="3020" y="0"/>
                  </a:moveTo>
                  <a:lnTo>
                    <a:pt x="3020" y="0"/>
                  </a:lnTo>
                  <a:lnTo>
                    <a:pt x="2942" y="2"/>
                  </a:lnTo>
                  <a:lnTo>
                    <a:pt x="2852" y="8"/>
                  </a:lnTo>
                  <a:lnTo>
                    <a:pt x="2732" y="14"/>
                  </a:lnTo>
                  <a:lnTo>
                    <a:pt x="2590" y="26"/>
                  </a:lnTo>
                  <a:lnTo>
                    <a:pt x="2428" y="42"/>
                  </a:lnTo>
                  <a:lnTo>
                    <a:pt x="2250" y="62"/>
                  </a:lnTo>
                  <a:lnTo>
                    <a:pt x="2158" y="74"/>
                  </a:lnTo>
                  <a:lnTo>
                    <a:pt x="2064" y="88"/>
                  </a:lnTo>
                  <a:lnTo>
                    <a:pt x="1966" y="104"/>
                  </a:lnTo>
                  <a:lnTo>
                    <a:pt x="1870" y="120"/>
                  </a:lnTo>
                  <a:lnTo>
                    <a:pt x="1772" y="140"/>
                  </a:lnTo>
                  <a:lnTo>
                    <a:pt x="1676" y="160"/>
                  </a:lnTo>
                  <a:lnTo>
                    <a:pt x="1580" y="182"/>
                  </a:lnTo>
                  <a:lnTo>
                    <a:pt x="1486" y="206"/>
                  </a:lnTo>
                  <a:lnTo>
                    <a:pt x="1392" y="232"/>
                  </a:lnTo>
                  <a:lnTo>
                    <a:pt x="1302" y="262"/>
                  </a:lnTo>
                  <a:lnTo>
                    <a:pt x="1216" y="292"/>
                  </a:lnTo>
                  <a:lnTo>
                    <a:pt x="1132" y="326"/>
                  </a:lnTo>
                  <a:lnTo>
                    <a:pt x="1052" y="362"/>
                  </a:lnTo>
                  <a:lnTo>
                    <a:pt x="978" y="400"/>
                  </a:lnTo>
                  <a:lnTo>
                    <a:pt x="942" y="420"/>
                  </a:lnTo>
                  <a:lnTo>
                    <a:pt x="910" y="440"/>
                  </a:lnTo>
                  <a:lnTo>
                    <a:pt x="876" y="462"/>
                  </a:lnTo>
                  <a:lnTo>
                    <a:pt x="846" y="484"/>
                  </a:lnTo>
                  <a:lnTo>
                    <a:pt x="816" y="506"/>
                  </a:lnTo>
                  <a:lnTo>
                    <a:pt x="790" y="530"/>
                  </a:lnTo>
                  <a:lnTo>
                    <a:pt x="764" y="554"/>
                  </a:lnTo>
                  <a:lnTo>
                    <a:pt x="740" y="578"/>
                  </a:lnTo>
                  <a:lnTo>
                    <a:pt x="740" y="578"/>
                  </a:lnTo>
                  <a:lnTo>
                    <a:pt x="698" y="626"/>
                  </a:lnTo>
                  <a:lnTo>
                    <a:pt x="658" y="674"/>
                  </a:lnTo>
                  <a:lnTo>
                    <a:pt x="622" y="722"/>
                  </a:lnTo>
                  <a:lnTo>
                    <a:pt x="588" y="768"/>
                  </a:lnTo>
                  <a:lnTo>
                    <a:pt x="556" y="816"/>
                  </a:lnTo>
                  <a:lnTo>
                    <a:pt x="526" y="866"/>
                  </a:lnTo>
                  <a:lnTo>
                    <a:pt x="498" y="918"/>
                  </a:lnTo>
                  <a:lnTo>
                    <a:pt x="468" y="970"/>
                  </a:lnTo>
                  <a:lnTo>
                    <a:pt x="468" y="970"/>
                  </a:lnTo>
                  <a:lnTo>
                    <a:pt x="468" y="972"/>
                  </a:lnTo>
                  <a:lnTo>
                    <a:pt x="468" y="972"/>
                  </a:lnTo>
                  <a:lnTo>
                    <a:pt x="488" y="938"/>
                  </a:lnTo>
                  <a:lnTo>
                    <a:pt x="488" y="938"/>
                  </a:lnTo>
                  <a:lnTo>
                    <a:pt x="488" y="938"/>
                  </a:lnTo>
                  <a:lnTo>
                    <a:pt x="488" y="938"/>
                  </a:lnTo>
                  <a:lnTo>
                    <a:pt x="442" y="1022"/>
                  </a:lnTo>
                  <a:lnTo>
                    <a:pt x="442" y="1022"/>
                  </a:lnTo>
                  <a:lnTo>
                    <a:pt x="248" y="1418"/>
                  </a:lnTo>
                  <a:lnTo>
                    <a:pt x="0" y="1922"/>
                  </a:lnTo>
                  <a:lnTo>
                    <a:pt x="0" y="1922"/>
                  </a:lnTo>
                  <a:lnTo>
                    <a:pt x="32" y="1906"/>
                  </a:lnTo>
                  <a:lnTo>
                    <a:pt x="64" y="1888"/>
                  </a:lnTo>
                  <a:lnTo>
                    <a:pt x="96" y="1870"/>
                  </a:lnTo>
                  <a:lnTo>
                    <a:pt x="126" y="1848"/>
                  </a:lnTo>
                  <a:lnTo>
                    <a:pt x="156" y="1826"/>
                  </a:lnTo>
                  <a:lnTo>
                    <a:pt x="188" y="1802"/>
                  </a:lnTo>
                  <a:lnTo>
                    <a:pt x="250" y="1750"/>
                  </a:lnTo>
                  <a:lnTo>
                    <a:pt x="250" y="1750"/>
                  </a:lnTo>
                  <a:lnTo>
                    <a:pt x="368" y="1648"/>
                  </a:lnTo>
                  <a:lnTo>
                    <a:pt x="368" y="1648"/>
                  </a:lnTo>
                  <a:lnTo>
                    <a:pt x="418" y="1604"/>
                  </a:lnTo>
                  <a:lnTo>
                    <a:pt x="474" y="1560"/>
                  </a:lnTo>
                  <a:lnTo>
                    <a:pt x="534" y="1512"/>
                  </a:lnTo>
                  <a:lnTo>
                    <a:pt x="600" y="1464"/>
                  </a:lnTo>
                  <a:lnTo>
                    <a:pt x="670" y="1416"/>
                  </a:lnTo>
                  <a:lnTo>
                    <a:pt x="746" y="1368"/>
                  </a:lnTo>
                  <a:lnTo>
                    <a:pt x="830" y="1318"/>
                  </a:lnTo>
                  <a:lnTo>
                    <a:pt x="922" y="1270"/>
                  </a:lnTo>
                  <a:lnTo>
                    <a:pt x="922" y="1270"/>
                  </a:lnTo>
                  <a:lnTo>
                    <a:pt x="968" y="1248"/>
                  </a:lnTo>
                  <a:lnTo>
                    <a:pt x="1020" y="1226"/>
                  </a:lnTo>
                  <a:lnTo>
                    <a:pt x="1074" y="1206"/>
                  </a:lnTo>
                  <a:lnTo>
                    <a:pt x="1134" y="1188"/>
                  </a:lnTo>
                  <a:lnTo>
                    <a:pt x="1196" y="1170"/>
                  </a:lnTo>
                  <a:lnTo>
                    <a:pt x="1260" y="1152"/>
                  </a:lnTo>
                  <a:lnTo>
                    <a:pt x="1328" y="1138"/>
                  </a:lnTo>
                  <a:lnTo>
                    <a:pt x="1398" y="1122"/>
                  </a:lnTo>
                  <a:lnTo>
                    <a:pt x="1470" y="1110"/>
                  </a:lnTo>
                  <a:lnTo>
                    <a:pt x="1544" y="1096"/>
                  </a:lnTo>
                  <a:lnTo>
                    <a:pt x="1694" y="1074"/>
                  </a:lnTo>
                  <a:lnTo>
                    <a:pt x="1850" y="1054"/>
                  </a:lnTo>
                  <a:lnTo>
                    <a:pt x="2006" y="1038"/>
                  </a:lnTo>
                  <a:lnTo>
                    <a:pt x="2162" y="1026"/>
                  </a:lnTo>
                  <a:lnTo>
                    <a:pt x="2314" y="1014"/>
                  </a:lnTo>
                  <a:lnTo>
                    <a:pt x="2460" y="1006"/>
                  </a:lnTo>
                  <a:lnTo>
                    <a:pt x="2598" y="1000"/>
                  </a:lnTo>
                  <a:lnTo>
                    <a:pt x="2840" y="992"/>
                  </a:lnTo>
                  <a:lnTo>
                    <a:pt x="3020" y="990"/>
                  </a:lnTo>
                  <a:lnTo>
                    <a:pt x="3020" y="992"/>
                  </a:lnTo>
                  <a:lnTo>
                    <a:pt x="3020" y="992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rgbClr val="4F6A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AU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260"/>
            <p:cNvSpPr>
              <a:spLocks/>
            </p:cNvSpPr>
            <p:nvPr/>
          </p:nvSpPr>
          <p:spPr bwMode="auto">
            <a:xfrm>
              <a:off x="480747" y="717577"/>
              <a:ext cx="6124575" cy="3951422"/>
            </a:xfrm>
            <a:custGeom>
              <a:avLst/>
              <a:gdLst>
                <a:gd name="T0" fmla="*/ 1968 w 3858"/>
                <a:gd name="T1" fmla="*/ 2158 h 2158"/>
                <a:gd name="T2" fmla="*/ 2090 w 3858"/>
                <a:gd name="T3" fmla="*/ 2150 h 2158"/>
                <a:gd name="T4" fmla="*/ 2206 w 3858"/>
                <a:gd name="T5" fmla="*/ 2126 h 2158"/>
                <a:gd name="T6" fmla="*/ 2320 w 3858"/>
                <a:gd name="T7" fmla="*/ 2090 h 2158"/>
                <a:gd name="T8" fmla="*/ 2430 w 3858"/>
                <a:gd name="T9" fmla="*/ 2042 h 2158"/>
                <a:gd name="T10" fmla="*/ 2534 w 3858"/>
                <a:gd name="T11" fmla="*/ 1984 h 2158"/>
                <a:gd name="T12" fmla="*/ 2632 w 3858"/>
                <a:gd name="T13" fmla="*/ 1918 h 2158"/>
                <a:gd name="T14" fmla="*/ 2726 w 3858"/>
                <a:gd name="T15" fmla="*/ 1846 h 2158"/>
                <a:gd name="T16" fmla="*/ 2814 w 3858"/>
                <a:gd name="T17" fmla="*/ 1770 h 2158"/>
                <a:gd name="T18" fmla="*/ 2896 w 3858"/>
                <a:gd name="T19" fmla="*/ 1692 h 2158"/>
                <a:gd name="T20" fmla="*/ 2970 w 3858"/>
                <a:gd name="T21" fmla="*/ 1612 h 2158"/>
                <a:gd name="T22" fmla="*/ 3098 w 3858"/>
                <a:gd name="T23" fmla="*/ 1456 h 2158"/>
                <a:gd name="T24" fmla="*/ 3194 w 3858"/>
                <a:gd name="T25" fmla="*/ 1318 h 2158"/>
                <a:gd name="T26" fmla="*/ 3256 w 3858"/>
                <a:gd name="T27" fmla="*/ 1212 h 2158"/>
                <a:gd name="T28" fmla="*/ 3328 w 3858"/>
                <a:gd name="T29" fmla="*/ 1074 h 2158"/>
                <a:gd name="T30" fmla="*/ 3616 w 3858"/>
                <a:gd name="T31" fmla="*/ 494 h 2158"/>
                <a:gd name="T32" fmla="*/ 3858 w 3858"/>
                <a:gd name="T33" fmla="*/ 0 h 2158"/>
                <a:gd name="T34" fmla="*/ 3758 w 3858"/>
                <a:gd name="T35" fmla="*/ 178 h 2158"/>
                <a:gd name="T36" fmla="*/ 3620 w 3858"/>
                <a:gd name="T37" fmla="*/ 414 h 2158"/>
                <a:gd name="T38" fmla="*/ 3502 w 3858"/>
                <a:gd name="T39" fmla="*/ 602 h 2158"/>
                <a:gd name="T40" fmla="*/ 3428 w 3858"/>
                <a:gd name="T41" fmla="*/ 712 h 2158"/>
                <a:gd name="T42" fmla="*/ 3392 w 3858"/>
                <a:gd name="T43" fmla="*/ 760 h 2158"/>
                <a:gd name="T44" fmla="*/ 3312 w 3858"/>
                <a:gd name="T45" fmla="*/ 860 h 2158"/>
                <a:gd name="T46" fmla="*/ 3232 w 3858"/>
                <a:gd name="T47" fmla="*/ 950 h 2158"/>
                <a:gd name="T48" fmla="*/ 3168 w 3858"/>
                <a:gd name="T49" fmla="*/ 1016 h 2158"/>
                <a:gd name="T50" fmla="*/ 3136 w 3858"/>
                <a:gd name="T51" fmla="*/ 1042 h 2158"/>
                <a:gd name="T52" fmla="*/ 3130 w 3858"/>
                <a:gd name="T53" fmla="*/ 1044 h 2158"/>
                <a:gd name="T54" fmla="*/ 2940 w 3858"/>
                <a:gd name="T55" fmla="*/ 1092 h 2158"/>
                <a:gd name="T56" fmla="*/ 2726 w 3858"/>
                <a:gd name="T57" fmla="*/ 1136 h 2158"/>
                <a:gd name="T58" fmla="*/ 2492 w 3858"/>
                <a:gd name="T59" fmla="*/ 1174 h 2158"/>
                <a:gd name="T60" fmla="*/ 2244 w 3858"/>
                <a:gd name="T61" fmla="*/ 1210 h 2158"/>
                <a:gd name="T62" fmla="*/ 1726 w 3858"/>
                <a:gd name="T63" fmla="*/ 1270 h 2158"/>
                <a:gd name="T64" fmla="*/ 1212 w 3858"/>
                <a:gd name="T65" fmla="*/ 1314 h 2158"/>
                <a:gd name="T66" fmla="*/ 742 w 3858"/>
                <a:gd name="T67" fmla="*/ 1348 h 2158"/>
                <a:gd name="T68" fmla="*/ 356 w 3858"/>
                <a:gd name="T69" fmla="*/ 1370 h 2158"/>
                <a:gd name="T70" fmla="*/ 0 w 3858"/>
                <a:gd name="T71" fmla="*/ 1386 h 2158"/>
                <a:gd name="T72" fmla="*/ 0 w 3858"/>
                <a:gd name="T73" fmla="*/ 2158 h 2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8" h="2158">
                  <a:moveTo>
                    <a:pt x="1968" y="2158"/>
                  </a:moveTo>
                  <a:lnTo>
                    <a:pt x="1968" y="2158"/>
                  </a:lnTo>
                  <a:lnTo>
                    <a:pt x="2030" y="2156"/>
                  </a:lnTo>
                  <a:lnTo>
                    <a:pt x="2090" y="2150"/>
                  </a:lnTo>
                  <a:lnTo>
                    <a:pt x="2148" y="2140"/>
                  </a:lnTo>
                  <a:lnTo>
                    <a:pt x="2206" y="2126"/>
                  </a:lnTo>
                  <a:lnTo>
                    <a:pt x="2264" y="2110"/>
                  </a:lnTo>
                  <a:lnTo>
                    <a:pt x="2320" y="2090"/>
                  </a:lnTo>
                  <a:lnTo>
                    <a:pt x="2376" y="2068"/>
                  </a:lnTo>
                  <a:lnTo>
                    <a:pt x="2430" y="2042"/>
                  </a:lnTo>
                  <a:lnTo>
                    <a:pt x="2482" y="2014"/>
                  </a:lnTo>
                  <a:lnTo>
                    <a:pt x="2534" y="1984"/>
                  </a:lnTo>
                  <a:lnTo>
                    <a:pt x="2584" y="1952"/>
                  </a:lnTo>
                  <a:lnTo>
                    <a:pt x="2632" y="1918"/>
                  </a:lnTo>
                  <a:lnTo>
                    <a:pt x="2680" y="1884"/>
                  </a:lnTo>
                  <a:lnTo>
                    <a:pt x="2726" y="1846"/>
                  </a:lnTo>
                  <a:lnTo>
                    <a:pt x="2772" y="1808"/>
                  </a:lnTo>
                  <a:lnTo>
                    <a:pt x="2814" y="1770"/>
                  </a:lnTo>
                  <a:lnTo>
                    <a:pt x="2856" y="1732"/>
                  </a:lnTo>
                  <a:lnTo>
                    <a:pt x="2896" y="1692"/>
                  </a:lnTo>
                  <a:lnTo>
                    <a:pt x="2934" y="1652"/>
                  </a:lnTo>
                  <a:lnTo>
                    <a:pt x="2970" y="1612"/>
                  </a:lnTo>
                  <a:lnTo>
                    <a:pt x="3038" y="1532"/>
                  </a:lnTo>
                  <a:lnTo>
                    <a:pt x="3098" y="1456"/>
                  </a:lnTo>
                  <a:lnTo>
                    <a:pt x="3150" y="1384"/>
                  </a:lnTo>
                  <a:lnTo>
                    <a:pt x="3194" y="1318"/>
                  </a:lnTo>
                  <a:lnTo>
                    <a:pt x="3230" y="1260"/>
                  </a:lnTo>
                  <a:lnTo>
                    <a:pt x="3256" y="1212"/>
                  </a:lnTo>
                  <a:lnTo>
                    <a:pt x="3256" y="1212"/>
                  </a:lnTo>
                  <a:lnTo>
                    <a:pt x="3328" y="1074"/>
                  </a:lnTo>
                  <a:lnTo>
                    <a:pt x="3416" y="896"/>
                  </a:lnTo>
                  <a:lnTo>
                    <a:pt x="3616" y="494"/>
                  </a:lnTo>
                  <a:lnTo>
                    <a:pt x="3858" y="0"/>
                  </a:lnTo>
                  <a:lnTo>
                    <a:pt x="3858" y="0"/>
                  </a:lnTo>
                  <a:lnTo>
                    <a:pt x="3810" y="86"/>
                  </a:lnTo>
                  <a:lnTo>
                    <a:pt x="3758" y="178"/>
                  </a:lnTo>
                  <a:lnTo>
                    <a:pt x="3694" y="290"/>
                  </a:lnTo>
                  <a:lnTo>
                    <a:pt x="3620" y="414"/>
                  </a:lnTo>
                  <a:lnTo>
                    <a:pt x="3542" y="540"/>
                  </a:lnTo>
                  <a:lnTo>
                    <a:pt x="3502" y="602"/>
                  </a:lnTo>
                  <a:lnTo>
                    <a:pt x="3464" y="660"/>
                  </a:lnTo>
                  <a:lnTo>
                    <a:pt x="3428" y="712"/>
                  </a:lnTo>
                  <a:lnTo>
                    <a:pt x="3392" y="760"/>
                  </a:lnTo>
                  <a:lnTo>
                    <a:pt x="3392" y="760"/>
                  </a:lnTo>
                  <a:lnTo>
                    <a:pt x="3352" y="810"/>
                  </a:lnTo>
                  <a:lnTo>
                    <a:pt x="3312" y="860"/>
                  </a:lnTo>
                  <a:lnTo>
                    <a:pt x="3270" y="906"/>
                  </a:lnTo>
                  <a:lnTo>
                    <a:pt x="3232" y="950"/>
                  </a:lnTo>
                  <a:lnTo>
                    <a:pt x="3196" y="986"/>
                  </a:lnTo>
                  <a:lnTo>
                    <a:pt x="3168" y="1016"/>
                  </a:lnTo>
                  <a:lnTo>
                    <a:pt x="3144" y="1036"/>
                  </a:lnTo>
                  <a:lnTo>
                    <a:pt x="3136" y="1042"/>
                  </a:lnTo>
                  <a:lnTo>
                    <a:pt x="3130" y="1044"/>
                  </a:lnTo>
                  <a:lnTo>
                    <a:pt x="3130" y="1044"/>
                  </a:lnTo>
                  <a:lnTo>
                    <a:pt x="3038" y="1068"/>
                  </a:lnTo>
                  <a:lnTo>
                    <a:pt x="2940" y="1092"/>
                  </a:lnTo>
                  <a:lnTo>
                    <a:pt x="2836" y="1114"/>
                  </a:lnTo>
                  <a:lnTo>
                    <a:pt x="2726" y="1136"/>
                  </a:lnTo>
                  <a:lnTo>
                    <a:pt x="2610" y="1156"/>
                  </a:lnTo>
                  <a:lnTo>
                    <a:pt x="2492" y="1174"/>
                  </a:lnTo>
                  <a:lnTo>
                    <a:pt x="2370" y="1192"/>
                  </a:lnTo>
                  <a:lnTo>
                    <a:pt x="2244" y="1210"/>
                  </a:lnTo>
                  <a:lnTo>
                    <a:pt x="1986" y="1242"/>
                  </a:lnTo>
                  <a:lnTo>
                    <a:pt x="1726" y="1270"/>
                  </a:lnTo>
                  <a:lnTo>
                    <a:pt x="1466" y="1294"/>
                  </a:lnTo>
                  <a:lnTo>
                    <a:pt x="1212" y="1314"/>
                  </a:lnTo>
                  <a:lnTo>
                    <a:pt x="968" y="1334"/>
                  </a:lnTo>
                  <a:lnTo>
                    <a:pt x="742" y="1348"/>
                  </a:lnTo>
                  <a:lnTo>
                    <a:pt x="536" y="1360"/>
                  </a:lnTo>
                  <a:lnTo>
                    <a:pt x="356" y="1370"/>
                  </a:lnTo>
                  <a:lnTo>
                    <a:pt x="96" y="1382"/>
                  </a:lnTo>
                  <a:lnTo>
                    <a:pt x="0" y="1386"/>
                  </a:lnTo>
                  <a:lnTo>
                    <a:pt x="0" y="2158"/>
                  </a:lnTo>
                  <a:lnTo>
                    <a:pt x="0" y="2158"/>
                  </a:lnTo>
                  <a:lnTo>
                    <a:pt x="1968" y="2158"/>
                  </a:lnTo>
                  <a:close/>
                </a:path>
              </a:pathLst>
            </a:custGeom>
            <a:solidFill>
              <a:srgbClr val="34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AU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 263"/>
            <p:cNvSpPr>
              <a:spLocks/>
            </p:cNvSpPr>
            <p:nvPr/>
          </p:nvSpPr>
          <p:spPr bwMode="auto">
            <a:xfrm>
              <a:off x="480747" y="691942"/>
              <a:ext cx="6140450" cy="2032474"/>
            </a:xfrm>
            <a:custGeom>
              <a:avLst/>
              <a:gdLst>
                <a:gd name="T0" fmla="*/ 3868 w 3868"/>
                <a:gd name="T1" fmla="*/ 0 h 1110"/>
                <a:gd name="T2" fmla="*/ 3674 w 3868"/>
                <a:gd name="T3" fmla="*/ 326 h 1110"/>
                <a:gd name="T4" fmla="*/ 3500 w 3868"/>
                <a:gd name="T5" fmla="*/ 592 h 1110"/>
                <a:gd name="T6" fmla="*/ 3424 w 3868"/>
                <a:gd name="T7" fmla="*/ 698 h 1110"/>
                <a:gd name="T8" fmla="*/ 3354 w 3868"/>
                <a:gd name="T9" fmla="*/ 786 h 1110"/>
                <a:gd name="T10" fmla="*/ 3290 w 3868"/>
                <a:gd name="T11" fmla="*/ 852 h 1110"/>
                <a:gd name="T12" fmla="*/ 3234 w 3868"/>
                <a:gd name="T13" fmla="*/ 896 h 1110"/>
                <a:gd name="T14" fmla="*/ 3228 w 3868"/>
                <a:gd name="T15" fmla="*/ 898 h 1110"/>
                <a:gd name="T16" fmla="*/ 3204 w 3868"/>
                <a:gd name="T17" fmla="*/ 902 h 1110"/>
                <a:gd name="T18" fmla="*/ 3158 w 3868"/>
                <a:gd name="T19" fmla="*/ 898 h 1110"/>
                <a:gd name="T20" fmla="*/ 3100 w 3868"/>
                <a:gd name="T21" fmla="*/ 882 h 1110"/>
                <a:gd name="T22" fmla="*/ 2970 w 3868"/>
                <a:gd name="T23" fmla="*/ 836 h 1110"/>
                <a:gd name="T24" fmla="*/ 2854 w 3868"/>
                <a:gd name="T25" fmla="*/ 786 h 1110"/>
                <a:gd name="T26" fmla="*/ 2812 w 3868"/>
                <a:gd name="T27" fmla="*/ 766 h 1110"/>
                <a:gd name="T28" fmla="*/ 2694 w 3868"/>
                <a:gd name="T29" fmla="*/ 708 h 1110"/>
                <a:gd name="T30" fmla="*/ 2590 w 3868"/>
                <a:gd name="T31" fmla="*/ 664 h 1110"/>
                <a:gd name="T32" fmla="*/ 2500 w 3868"/>
                <a:gd name="T33" fmla="*/ 634 h 1110"/>
                <a:gd name="T34" fmla="*/ 2422 w 3868"/>
                <a:gd name="T35" fmla="*/ 612 h 1110"/>
                <a:gd name="T36" fmla="*/ 2356 w 3868"/>
                <a:gd name="T37" fmla="*/ 600 h 1110"/>
                <a:gd name="T38" fmla="*/ 2258 w 3868"/>
                <a:gd name="T39" fmla="*/ 590 h 1110"/>
                <a:gd name="T40" fmla="*/ 2224 w 3868"/>
                <a:gd name="T41" fmla="*/ 588 h 1110"/>
                <a:gd name="T42" fmla="*/ 0 w 3868"/>
                <a:gd name="T43" fmla="*/ 1110 h 1110"/>
                <a:gd name="T44" fmla="*/ 2564 w 3868"/>
                <a:gd name="T45" fmla="*/ 1108 h 1110"/>
                <a:gd name="T46" fmla="*/ 2644 w 3868"/>
                <a:gd name="T47" fmla="*/ 1106 h 1110"/>
                <a:gd name="T48" fmla="*/ 2782 w 3868"/>
                <a:gd name="T49" fmla="*/ 1096 h 1110"/>
                <a:gd name="T50" fmla="*/ 2892 w 3868"/>
                <a:gd name="T51" fmla="*/ 1080 h 1110"/>
                <a:gd name="T52" fmla="*/ 3008 w 3868"/>
                <a:gd name="T53" fmla="*/ 1056 h 1110"/>
                <a:gd name="T54" fmla="*/ 3120 w 3868"/>
                <a:gd name="T55" fmla="*/ 1020 h 1110"/>
                <a:gd name="T56" fmla="*/ 3172 w 3868"/>
                <a:gd name="T57" fmla="*/ 998 h 1110"/>
                <a:gd name="T58" fmla="*/ 3218 w 3868"/>
                <a:gd name="T59" fmla="*/ 972 h 1110"/>
                <a:gd name="T60" fmla="*/ 3260 w 3868"/>
                <a:gd name="T61" fmla="*/ 940 h 1110"/>
                <a:gd name="T62" fmla="*/ 3298 w 3868"/>
                <a:gd name="T63" fmla="*/ 904 h 1110"/>
                <a:gd name="T64" fmla="*/ 3380 w 3868"/>
                <a:gd name="T65" fmla="*/ 810 h 1110"/>
                <a:gd name="T66" fmla="*/ 3464 w 3868"/>
                <a:gd name="T67" fmla="*/ 694 h 1110"/>
                <a:gd name="T68" fmla="*/ 3550 w 3868"/>
                <a:gd name="T69" fmla="*/ 564 h 1110"/>
                <a:gd name="T70" fmla="*/ 3672 w 3868"/>
                <a:gd name="T71" fmla="*/ 358 h 1110"/>
                <a:gd name="T72" fmla="*/ 3812 w 3868"/>
                <a:gd name="T73" fmla="*/ 102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68" h="1110">
                  <a:moveTo>
                    <a:pt x="3868" y="0"/>
                  </a:moveTo>
                  <a:lnTo>
                    <a:pt x="3868" y="0"/>
                  </a:lnTo>
                  <a:lnTo>
                    <a:pt x="3768" y="170"/>
                  </a:lnTo>
                  <a:lnTo>
                    <a:pt x="3674" y="326"/>
                  </a:lnTo>
                  <a:lnTo>
                    <a:pt x="3584" y="466"/>
                  </a:lnTo>
                  <a:lnTo>
                    <a:pt x="3500" y="592"/>
                  </a:lnTo>
                  <a:lnTo>
                    <a:pt x="3462" y="648"/>
                  </a:lnTo>
                  <a:lnTo>
                    <a:pt x="3424" y="698"/>
                  </a:lnTo>
                  <a:lnTo>
                    <a:pt x="3388" y="746"/>
                  </a:lnTo>
                  <a:lnTo>
                    <a:pt x="3354" y="786"/>
                  </a:lnTo>
                  <a:lnTo>
                    <a:pt x="3320" y="822"/>
                  </a:lnTo>
                  <a:lnTo>
                    <a:pt x="3290" y="852"/>
                  </a:lnTo>
                  <a:lnTo>
                    <a:pt x="3260" y="878"/>
                  </a:lnTo>
                  <a:lnTo>
                    <a:pt x="3234" y="896"/>
                  </a:lnTo>
                  <a:lnTo>
                    <a:pt x="3234" y="896"/>
                  </a:lnTo>
                  <a:lnTo>
                    <a:pt x="3228" y="898"/>
                  </a:lnTo>
                  <a:lnTo>
                    <a:pt x="3222" y="900"/>
                  </a:lnTo>
                  <a:lnTo>
                    <a:pt x="3204" y="902"/>
                  </a:lnTo>
                  <a:lnTo>
                    <a:pt x="3182" y="902"/>
                  </a:lnTo>
                  <a:lnTo>
                    <a:pt x="3158" y="898"/>
                  </a:lnTo>
                  <a:lnTo>
                    <a:pt x="3130" y="890"/>
                  </a:lnTo>
                  <a:lnTo>
                    <a:pt x="3100" y="882"/>
                  </a:lnTo>
                  <a:lnTo>
                    <a:pt x="3034" y="862"/>
                  </a:lnTo>
                  <a:lnTo>
                    <a:pt x="2970" y="836"/>
                  </a:lnTo>
                  <a:lnTo>
                    <a:pt x="2906" y="810"/>
                  </a:lnTo>
                  <a:lnTo>
                    <a:pt x="2854" y="786"/>
                  </a:lnTo>
                  <a:lnTo>
                    <a:pt x="2812" y="766"/>
                  </a:lnTo>
                  <a:lnTo>
                    <a:pt x="2812" y="766"/>
                  </a:lnTo>
                  <a:lnTo>
                    <a:pt x="2752" y="736"/>
                  </a:lnTo>
                  <a:lnTo>
                    <a:pt x="2694" y="708"/>
                  </a:lnTo>
                  <a:lnTo>
                    <a:pt x="2640" y="684"/>
                  </a:lnTo>
                  <a:lnTo>
                    <a:pt x="2590" y="664"/>
                  </a:lnTo>
                  <a:lnTo>
                    <a:pt x="2544" y="648"/>
                  </a:lnTo>
                  <a:lnTo>
                    <a:pt x="2500" y="634"/>
                  </a:lnTo>
                  <a:lnTo>
                    <a:pt x="2460" y="622"/>
                  </a:lnTo>
                  <a:lnTo>
                    <a:pt x="2422" y="612"/>
                  </a:lnTo>
                  <a:lnTo>
                    <a:pt x="2388" y="604"/>
                  </a:lnTo>
                  <a:lnTo>
                    <a:pt x="2356" y="600"/>
                  </a:lnTo>
                  <a:lnTo>
                    <a:pt x="2302" y="592"/>
                  </a:lnTo>
                  <a:lnTo>
                    <a:pt x="2258" y="590"/>
                  </a:lnTo>
                  <a:lnTo>
                    <a:pt x="2224" y="588"/>
                  </a:lnTo>
                  <a:lnTo>
                    <a:pt x="2224" y="588"/>
                  </a:lnTo>
                  <a:lnTo>
                    <a:pt x="0" y="588"/>
                  </a:lnTo>
                  <a:lnTo>
                    <a:pt x="0" y="1110"/>
                  </a:lnTo>
                  <a:lnTo>
                    <a:pt x="2564" y="1108"/>
                  </a:lnTo>
                  <a:lnTo>
                    <a:pt x="2564" y="1108"/>
                  </a:lnTo>
                  <a:lnTo>
                    <a:pt x="2586" y="1108"/>
                  </a:lnTo>
                  <a:lnTo>
                    <a:pt x="2644" y="1106"/>
                  </a:lnTo>
                  <a:lnTo>
                    <a:pt x="2730" y="1100"/>
                  </a:lnTo>
                  <a:lnTo>
                    <a:pt x="2782" y="1096"/>
                  </a:lnTo>
                  <a:lnTo>
                    <a:pt x="2836" y="1090"/>
                  </a:lnTo>
                  <a:lnTo>
                    <a:pt x="2892" y="1080"/>
                  </a:lnTo>
                  <a:lnTo>
                    <a:pt x="2950" y="1070"/>
                  </a:lnTo>
                  <a:lnTo>
                    <a:pt x="3008" y="1056"/>
                  </a:lnTo>
                  <a:lnTo>
                    <a:pt x="3066" y="1040"/>
                  </a:lnTo>
                  <a:lnTo>
                    <a:pt x="3120" y="1020"/>
                  </a:lnTo>
                  <a:lnTo>
                    <a:pt x="3146" y="1010"/>
                  </a:lnTo>
                  <a:lnTo>
                    <a:pt x="3172" y="998"/>
                  </a:lnTo>
                  <a:lnTo>
                    <a:pt x="3196" y="984"/>
                  </a:lnTo>
                  <a:lnTo>
                    <a:pt x="3218" y="972"/>
                  </a:lnTo>
                  <a:lnTo>
                    <a:pt x="3240" y="956"/>
                  </a:lnTo>
                  <a:lnTo>
                    <a:pt x="3260" y="940"/>
                  </a:lnTo>
                  <a:lnTo>
                    <a:pt x="3260" y="940"/>
                  </a:lnTo>
                  <a:lnTo>
                    <a:pt x="3298" y="904"/>
                  </a:lnTo>
                  <a:lnTo>
                    <a:pt x="3338" y="860"/>
                  </a:lnTo>
                  <a:lnTo>
                    <a:pt x="3380" y="810"/>
                  </a:lnTo>
                  <a:lnTo>
                    <a:pt x="3422" y="754"/>
                  </a:lnTo>
                  <a:lnTo>
                    <a:pt x="3464" y="694"/>
                  </a:lnTo>
                  <a:lnTo>
                    <a:pt x="3508" y="630"/>
                  </a:lnTo>
                  <a:lnTo>
                    <a:pt x="3550" y="564"/>
                  </a:lnTo>
                  <a:lnTo>
                    <a:pt x="3592" y="496"/>
                  </a:lnTo>
                  <a:lnTo>
                    <a:pt x="3672" y="358"/>
                  </a:lnTo>
                  <a:lnTo>
                    <a:pt x="3748" y="224"/>
                  </a:lnTo>
                  <a:lnTo>
                    <a:pt x="3812" y="102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AU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 266"/>
            <p:cNvSpPr>
              <a:spLocks/>
            </p:cNvSpPr>
            <p:nvPr/>
          </p:nvSpPr>
          <p:spPr bwMode="auto">
            <a:xfrm>
              <a:off x="480747" y="860400"/>
              <a:ext cx="6057900" cy="2801519"/>
            </a:xfrm>
            <a:custGeom>
              <a:avLst/>
              <a:gdLst>
                <a:gd name="T0" fmla="*/ 3096 w 3816"/>
                <a:gd name="T1" fmla="*/ 1188 h 1530"/>
                <a:gd name="T2" fmla="*/ 3244 w 3816"/>
                <a:gd name="T3" fmla="*/ 1000 h 1530"/>
                <a:gd name="T4" fmla="*/ 3326 w 3816"/>
                <a:gd name="T5" fmla="*/ 886 h 1530"/>
                <a:gd name="T6" fmla="*/ 3402 w 3816"/>
                <a:gd name="T7" fmla="*/ 770 h 1530"/>
                <a:gd name="T8" fmla="*/ 3478 w 3816"/>
                <a:gd name="T9" fmla="*/ 644 h 1530"/>
                <a:gd name="T10" fmla="*/ 3600 w 3816"/>
                <a:gd name="T11" fmla="*/ 418 h 1530"/>
                <a:gd name="T12" fmla="*/ 3816 w 3816"/>
                <a:gd name="T13" fmla="*/ 0 h 1530"/>
                <a:gd name="T14" fmla="*/ 3784 w 3816"/>
                <a:gd name="T15" fmla="*/ 52 h 1530"/>
                <a:gd name="T16" fmla="*/ 3688 w 3816"/>
                <a:gd name="T17" fmla="*/ 230 h 1530"/>
                <a:gd name="T18" fmla="*/ 3552 w 3816"/>
                <a:gd name="T19" fmla="*/ 464 h 1530"/>
                <a:gd name="T20" fmla="*/ 3474 w 3816"/>
                <a:gd name="T21" fmla="*/ 586 h 1530"/>
                <a:gd name="T22" fmla="*/ 3390 w 3816"/>
                <a:gd name="T23" fmla="*/ 704 h 1530"/>
                <a:gd name="T24" fmla="*/ 3302 w 3816"/>
                <a:gd name="T25" fmla="*/ 808 h 1530"/>
                <a:gd name="T26" fmla="*/ 3284 w 3816"/>
                <a:gd name="T27" fmla="*/ 828 h 1530"/>
                <a:gd name="T28" fmla="*/ 3240 w 3816"/>
                <a:gd name="T29" fmla="*/ 862 h 1530"/>
                <a:gd name="T30" fmla="*/ 3190 w 3816"/>
                <a:gd name="T31" fmla="*/ 892 h 1530"/>
                <a:gd name="T32" fmla="*/ 3136 w 3816"/>
                <a:gd name="T33" fmla="*/ 916 h 1530"/>
                <a:gd name="T34" fmla="*/ 3048 w 3816"/>
                <a:gd name="T35" fmla="*/ 948 h 1530"/>
                <a:gd name="T36" fmla="*/ 2924 w 3816"/>
                <a:gd name="T37" fmla="*/ 978 h 1530"/>
                <a:gd name="T38" fmla="*/ 2806 w 3816"/>
                <a:gd name="T39" fmla="*/ 996 h 1530"/>
                <a:gd name="T40" fmla="*/ 2658 w 3816"/>
                <a:gd name="T41" fmla="*/ 1008 h 1530"/>
                <a:gd name="T42" fmla="*/ 2570 w 3816"/>
                <a:gd name="T43" fmla="*/ 1010 h 1530"/>
                <a:gd name="T44" fmla="*/ 0 w 3816"/>
                <a:gd name="T45" fmla="*/ 1530 h 1530"/>
                <a:gd name="T46" fmla="*/ 2398 w 3816"/>
                <a:gd name="T47" fmla="*/ 1530 h 1530"/>
                <a:gd name="T48" fmla="*/ 2468 w 3816"/>
                <a:gd name="T49" fmla="*/ 1524 h 1530"/>
                <a:gd name="T50" fmla="*/ 2546 w 3816"/>
                <a:gd name="T51" fmla="*/ 1512 h 1530"/>
                <a:gd name="T52" fmla="*/ 2642 w 3816"/>
                <a:gd name="T53" fmla="*/ 1488 h 1530"/>
                <a:gd name="T54" fmla="*/ 2754 w 3816"/>
                <a:gd name="T55" fmla="*/ 1448 h 1530"/>
                <a:gd name="T56" fmla="*/ 2840 w 3816"/>
                <a:gd name="T57" fmla="*/ 1404 h 1530"/>
                <a:gd name="T58" fmla="*/ 2900 w 3816"/>
                <a:gd name="T59" fmla="*/ 1368 h 1530"/>
                <a:gd name="T60" fmla="*/ 2958 w 3816"/>
                <a:gd name="T61" fmla="*/ 1326 h 1530"/>
                <a:gd name="T62" fmla="*/ 3016 w 3816"/>
                <a:gd name="T63" fmla="*/ 1276 h 1530"/>
                <a:gd name="T64" fmla="*/ 3070 w 3816"/>
                <a:gd name="T65" fmla="*/ 122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16" h="1530">
                  <a:moveTo>
                    <a:pt x="3096" y="1188"/>
                  </a:moveTo>
                  <a:lnTo>
                    <a:pt x="3096" y="1188"/>
                  </a:lnTo>
                  <a:lnTo>
                    <a:pt x="3198" y="1060"/>
                  </a:lnTo>
                  <a:lnTo>
                    <a:pt x="3244" y="1000"/>
                  </a:lnTo>
                  <a:lnTo>
                    <a:pt x="3286" y="942"/>
                  </a:lnTo>
                  <a:lnTo>
                    <a:pt x="3326" y="886"/>
                  </a:lnTo>
                  <a:lnTo>
                    <a:pt x="3364" y="828"/>
                  </a:lnTo>
                  <a:lnTo>
                    <a:pt x="3402" y="770"/>
                  </a:lnTo>
                  <a:lnTo>
                    <a:pt x="3440" y="708"/>
                  </a:lnTo>
                  <a:lnTo>
                    <a:pt x="3478" y="644"/>
                  </a:lnTo>
                  <a:lnTo>
                    <a:pt x="3516" y="574"/>
                  </a:lnTo>
                  <a:lnTo>
                    <a:pt x="3600" y="418"/>
                  </a:lnTo>
                  <a:lnTo>
                    <a:pt x="3698" y="228"/>
                  </a:lnTo>
                  <a:lnTo>
                    <a:pt x="3816" y="0"/>
                  </a:lnTo>
                  <a:lnTo>
                    <a:pt x="3816" y="0"/>
                  </a:lnTo>
                  <a:lnTo>
                    <a:pt x="3784" y="52"/>
                  </a:lnTo>
                  <a:lnTo>
                    <a:pt x="3742" y="130"/>
                  </a:lnTo>
                  <a:lnTo>
                    <a:pt x="3688" y="230"/>
                  </a:lnTo>
                  <a:lnTo>
                    <a:pt x="3624" y="344"/>
                  </a:lnTo>
                  <a:lnTo>
                    <a:pt x="3552" y="464"/>
                  </a:lnTo>
                  <a:lnTo>
                    <a:pt x="3514" y="526"/>
                  </a:lnTo>
                  <a:lnTo>
                    <a:pt x="3474" y="586"/>
                  </a:lnTo>
                  <a:lnTo>
                    <a:pt x="3432" y="646"/>
                  </a:lnTo>
                  <a:lnTo>
                    <a:pt x="3390" y="704"/>
                  </a:lnTo>
                  <a:lnTo>
                    <a:pt x="3346" y="758"/>
                  </a:lnTo>
                  <a:lnTo>
                    <a:pt x="3302" y="808"/>
                  </a:lnTo>
                  <a:lnTo>
                    <a:pt x="3302" y="808"/>
                  </a:lnTo>
                  <a:lnTo>
                    <a:pt x="3284" y="828"/>
                  </a:lnTo>
                  <a:lnTo>
                    <a:pt x="3262" y="846"/>
                  </a:lnTo>
                  <a:lnTo>
                    <a:pt x="3240" y="862"/>
                  </a:lnTo>
                  <a:lnTo>
                    <a:pt x="3216" y="878"/>
                  </a:lnTo>
                  <a:lnTo>
                    <a:pt x="3190" y="892"/>
                  </a:lnTo>
                  <a:lnTo>
                    <a:pt x="3164" y="904"/>
                  </a:lnTo>
                  <a:lnTo>
                    <a:pt x="3136" y="916"/>
                  </a:lnTo>
                  <a:lnTo>
                    <a:pt x="3108" y="928"/>
                  </a:lnTo>
                  <a:lnTo>
                    <a:pt x="3048" y="948"/>
                  </a:lnTo>
                  <a:lnTo>
                    <a:pt x="2986" y="964"/>
                  </a:lnTo>
                  <a:lnTo>
                    <a:pt x="2924" y="978"/>
                  </a:lnTo>
                  <a:lnTo>
                    <a:pt x="2864" y="988"/>
                  </a:lnTo>
                  <a:lnTo>
                    <a:pt x="2806" y="996"/>
                  </a:lnTo>
                  <a:lnTo>
                    <a:pt x="2752" y="1002"/>
                  </a:lnTo>
                  <a:lnTo>
                    <a:pt x="2658" y="1008"/>
                  </a:lnTo>
                  <a:lnTo>
                    <a:pt x="2594" y="1010"/>
                  </a:lnTo>
                  <a:lnTo>
                    <a:pt x="2570" y="1010"/>
                  </a:lnTo>
                  <a:lnTo>
                    <a:pt x="0" y="1014"/>
                  </a:lnTo>
                  <a:lnTo>
                    <a:pt x="0" y="1530"/>
                  </a:lnTo>
                  <a:lnTo>
                    <a:pt x="2398" y="1530"/>
                  </a:lnTo>
                  <a:lnTo>
                    <a:pt x="2398" y="1530"/>
                  </a:lnTo>
                  <a:lnTo>
                    <a:pt x="2416" y="1528"/>
                  </a:lnTo>
                  <a:lnTo>
                    <a:pt x="2468" y="1524"/>
                  </a:lnTo>
                  <a:lnTo>
                    <a:pt x="2504" y="1520"/>
                  </a:lnTo>
                  <a:lnTo>
                    <a:pt x="2546" y="1512"/>
                  </a:lnTo>
                  <a:lnTo>
                    <a:pt x="2592" y="1502"/>
                  </a:lnTo>
                  <a:lnTo>
                    <a:pt x="2642" y="1488"/>
                  </a:lnTo>
                  <a:lnTo>
                    <a:pt x="2696" y="1470"/>
                  </a:lnTo>
                  <a:lnTo>
                    <a:pt x="2754" y="1448"/>
                  </a:lnTo>
                  <a:lnTo>
                    <a:pt x="2812" y="1420"/>
                  </a:lnTo>
                  <a:lnTo>
                    <a:pt x="2840" y="1404"/>
                  </a:lnTo>
                  <a:lnTo>
                    <a:pt x="2870" y="1386"/>
                  </a:lnTo>
                  <a:lnTo>
                    <a:pt x="2900" y="1368"/>
                  </a:lnTo>
                  <a:lnTo>
                    <a:pt x="2928" y="1348"/>
                  </a:lnTo>
                  <a:lnTo>
                    <a:pt x="2958" y="1326"/>
                  </a:lnTo>
                  <a:lnTo>
                    <a:pt x="2986" y="1302"/>
                  </a:lnTo>
                  <a:lnTo>
                    <a:pt x="3016" y="1276"/>
                  </a:lnTo>
                  <a:lnTo>
                    <a:pt x="3042" y="1248"/>
                  </a:lnTo>
                  <a:lnTo>
                    <a:pt x="3070" y="1220"/>
                  </a:lnTo>
                  <a:lnTo>
                    <a:pt x="3096" y="118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AU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299"/>
            <p:cNvSpPr>
              <a:spLocks/>
            </p:cNvSpPr>
            <p:nvPr/>
          </p:nvSpPr>
          <p:spPr bwMode="auto">
            <a:xfrm>
              <a:off x="4862247" y="-1025590"/>
              <a:ext cx="5778500" cy="5075693"/>
            </a:xfrm>
            <a:custGeom>
              <a:avLst/>
              <a:gdLst>
                <a:gd name="T0" fmla="*/ 3484 w 3640"/>
                <a:gd name="T1" fmla="*/ 8 h 2772"/>
                <a:gd name="T2" fmla="*/ 3018 w 3640"/>
                <a:gd name="T3" fmla="*/ 50 h 2772"/>
                <a:gd name="T4" fmla="*/ 2708 w 3640"/>
                <a:gd name="T5" fmla="*/ 90 h 2772"/>
                <a:gd name="T6" fmla="*/ 2402 w 3640"/>
                <a:gd name="T7" fmla="*/ 146 h 2772"/>
                <a:gd name="T8" fmla="*/ 2098 w 3640"/>
                <a:gd name="T9" fmla="*/ 220 h 2772"/>
                <a:gd name="T10" fmla="*/ 1876 w 3640"/>
                <a:gd name="T11" fmla="*/ 290 h 2772"/>
                <a:gd name="T12" fmla="*/ 1730 w 3640"/>
                <a:gd name="T13" fmla="*/ 346 h 2772"/>
                <a:gd name="T14" fmla="*/ 1592 w 3640"/>
                <a:gd name="T15" fmla="*/ 414 h 2772"/>
                <a:gd name="T16" fmla="*/ 1524 w 3640"/>
                <a:gd name="T17" fmla="*/ 454 h 2772"/>
                <a:gd name="T18" fmla="*/ 1432 w 3640"/>
                <a:gd name="T19" fmla="*/ 524 h 2772"/>
                <a:gd name="T20" fmla="*/ 1348 w 3640"/>
                <a:gd name="T21" fmla="*/ 604 h 2772"/>
                <a:gd name="T22" fmla="*/ 1298 w 3640"/>
                <a:gd name="T23" fmla="*/ 662 h 2772"/>
                <a:gd name="T24" fmla="*/ 1162 w 3640"/>
                <a:gd name="T25" fmla="*/ 850 h 2772"/>
                <a:gd name="T26" fmla="*/ 1084 w 3640"/>
                <a:gd name="T27" fmla="*/ 986 h 2772"/>
                <a:gd name="T28" fmla="*/ 980 w 3640"/>
                <a:gd name="T29" fmla="*/ 1194 h 2772"/>
                <a:gd name="T30" fmla="*/ 850 w 3640"/>
                <a:gd name="T31" fmla="*/ 1478 h 2772"/>
                <a:gd name="T32" fmla="*/ 720 w 3640"/>
                <a:gd name="T33" fmla="*/ 1762 h 2772"/>
                <a:gd name="T34" fmla="*/ 578 w 3640"/>
                <a:gd name="T35" fmla="*/ 2042 h 2772"/>
                <a:gd name="T36" fmla="*/ 460 w 3640"/>
                <a:gd name="T37" fmla="*/ 2244 h 2772"/>
                <a:gd name="T38" fmla="*/ 372 w 3640"/>
                <a:gd name="T39" fmla="*/ 2374 h 2772"/>
                <a:gd name="T40" fmla="*/ 226 w 3640"/>
                <a:gd name="T41" fmla="*/ 2556 h 2772"/>
                <a:gd name="T42" fmla="*/ 60 w 3640"/>
                <a:gd name="T43" fmla="*/ 2722 h 2772"/>
                <a:gd name="T44" fmla="*/ 58 w 3640"/>
                <a:gd name="T45" fmla="*/ 2720 h 2772"/>
                <a:gd name="T46" fmla="*/ 220 w 3640"/>
                <a:gd name="T47" fmla="*/ 2552 h 2772"/>
                <a:gd name="T48" fmla="*/ 318 w 3640"/>
                <a:gd name="T49" fmla="*/ 2430 h 2772"/>
                <a:gd name="T50" fmla="*/ 408 w 3640"/>
                <a:gd name="T51" fmla="*/ 2302 h 2772"/>
                <a:gd name="T52" fmla="*/ 528 w 3640"/>
                <a:gd name="T53" fmla="*/ 2102 h 2772"/>
                <a:gd name="T54" fmla="*/ 636 w 3640"/>
                <a:gd name="T55" fmla="*/ 1896 h 2772"/>
                <a:gd name="T56" fmla="*/ 768 w 3640"/>
                <a:gd name="T57" fmla="*/ 1612 h 2772"/>
                <a:gd name="T58" fmla="*/ 894 w 3640"/>
                <a:gd name="T59" fmla="*/ 1326 h 2772"/>
                <a:gd name="T60" fmla="*/ 994 w 3640"/>
                <a:gd name="T61" fmla="*/ 1114 h 2772"/>
                <a:gd name="T62" fmla="*/ 1102 w 3640"/>
                <a:gd name="T63" fmla="*/ 906 h 2772"/>
                <a:gd name="T64" fmla="*/ 1186 w 3640"/>
                <a:gd name="T65" fmla="*/ 772 h 2772"/>
                <a:gd name="T66" fmla="*/ 1278 w 3640"/>
                <a:gd name="T67" fmla="*/ 646 h 2772"/>
                <a:gd name="T68" fmla="*/ 1358 w 3640"/>
                <a:gd name="T69" fmla="*/ 558 h 2772"/>
                <a:gd name="T70" fmla="*/ 1448 w 3640"/>
                <a:gd name="T71" fmla="*/ 480 h 2772"/>
                <a:gd name="T72" fmla="*/ 1512 w 3640"/>
                <a:gd name="T73" fmla="*/ 434 h 2772"/>
                <a:gd name="T74" fmla="*/ 1650 w 3640"/>
                <a:gd name="T75" fmla="*/ 360 h 2772"/>
                <a:gd name="T76" fmla="*/ 1794 w 3640"/>
                <a:gd name="T77" fmla="*/ 296 h 2772"/>
                <a:gd name="T78" fmla="*/ 1942 w 3640"/>
                <a:gd name="T79" fmla="*/ 244 h 2772"/>
                <a:gd name="T80" fmla="*/ 2092 w 3640"/>
                <a:gd name="T81" fmla="*/ 200 h 2772"/>
                <a:gd name="T82" fmla="*/ 2320 w 3640"/>
                <a:gd name="T83" fmla="*/ 144 h 2772"/>
                <a:gd name="T84" fmla="*/ 2552 w 3640"/>
                <a:gd name="T85" fmla="*/ 100 h 2772"/>
                <a:gd name="T86" fmla="*/ 3016 w 3640"/>
                <a:gd name="T87" fmla="*/ 38 h 2772"/>
                <a:gd name="T88" fmla="*/ 3328 w 3640"/>
                <a:gd name="T89" fmla="*/ 12 h 2772"/>
                <a:gd name="T90" fmla="*/ 3640 w 3640"/>
                <a:gd name="T91" fmla="*/ 0 h 2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40" h="2772">
                  <a:moveTo>
                    <a:pt x="3640" y="0"/>
                  </a:moveTo>
                  <a:lnTo>
                    <a:pt x="3640" y="0"/>
                  </a:lnTo>
                  <a:lnTo>
                    <a:pt x="3484" y="8"/>
                  </a:lnTo>
                  <a:lnTo>
                    <a:pt x="3328" y="18"/>
                  </a:lnTo>
                  <a:lnTo>
                    <a:pt x="3172" y="32"/>
                  </a:lnTo>
                  <a:lnTo>
                    <a:pt x="3018" y="50"/>
                  </a:lnTo>
                  <a:lnTo>
                    <a:pt x="3018" y="50"/>
                  </a:lnTo>
                  <a:lnTo>
                    <a:pt x="2862" y="68"/>
                  </a:lnTo>
                  <a:lnTo>
                    <a:pt x="2708" y="90"/>
                  </a:lnTo>
                  <a:lnTo>
                    <a:pt x="2554" y="116"/>
                  </a:lnTo>
                  <a:lnTo>
                    <a:pt x="2402" y="146"/>
                  </a:lnTo>
                  <a:lnTo>
                    <a:pt x="2402" y="146"/>
                  </a:lnTo>
                  <a:lnTo>
                    <a:pt x="2248" y="180"/>
                  </a:lnTo>
                  <a:lnTo>
                    <a:pt x="2174" y="198"/>
                  </a:lnTo>
                  <a:lnTo>
                    <a:pt x="2098" y="220"/>
                  </a:lnTo>
                  <a:lnTo>
                    <a:pt x="2024" y="240"/>
                  </a:lnTo>
                  <a:lnTo>
                    <a:pt x="1950" y="264"/>
                  </a:lnTo>
                  <a:lnTo>
                    <a:pt x="1876" y="290"/>
                  </a:lnTo>
                  <a:lnTo>
                    <a:pt x="1802" y="318"/>
                  </a:lnTo>
                  <a:lnTo>
                    <a:pt x="1802" y="318"/>
                  </a:lnTo>
                  <a:lnTo>
                    <a:pt x="1730" y="346"/>
                  </a:lnTo>
                  <a:lnTo>
                    <a:pt x="1660" y="380"/>
                  </a:lnTo>
                  <a:lnTo>
                    <a:pt x="1660" y="380"/>
                  </a:lnTo>
                  <a:lnTo>
                    <a:pt x="1592" y="414"/>
                  </a:lnTo>
                  <a:lnTo>
                    <a:pt x="1558" y="434"/>
                  </a:lnTo>
                  <a:lnTo>
                    <a:pt x="1524" y="454"/>
                  </a:lnTo>
                  <a:lnTo>
                    <a:pt x="1524" y="454"/>
                  </a:lnTo>
                  <a:lnTo>
                    <a:pt x="1492" y="476"/>
                  </a:lnTo>
                  <a:lnTo>
                    <a:pt x="1462" y="498"/>
                  </a:lnTo>
                  <a:lnTo>
                    <a:pt x="1432" y="524"/>
                  </a:lnTo>
                  <a:lnTo>
                    <a:pt x="1404" y="548"/>
                  </a:lnTo>
                  <a:lnTo>
                    <a:pt x="1376" y="576"/>
                  </a:lnTo>
                  <a:lnTo>
                    <a:pt x="1348" y="604"/>
                  </a:lnTo>
                  <a:lnTo>
                    <a:pt x="1322" y="632"/>
                  </a:lnTo>
                  <a:lnTo>
                    <a:pt x="1298" y="662"/>
                  </a:lnTo>
                  <a:lnTo>
                    <a:pt x="1298" y="662"/>
                  </a:lnTo>
                  <a:lnTo>
                    <a:pt x="1250" y="722"/>
                  </a:lnTo>
                  <a:lnTo>
                    <a:pt x="1204" y="786"/>
                  </a:lnTo>
                  <a:lnTo>
                    <a:pt x="1162" y="850"/>
                  </a:lnTo>
                  <a:lnTo>
                    <a:pt x="1122" y="918"/>
                  </a:lnTo>
                  <a:lnTo>
                    <a:pt x="1122" y="918"/>
                  </a:lnTo>
                  <a:lnTo>
                    <a:pt x="1084" y="986"/>
                  </a:lnTo>
                  <a:lnTo>
                    <a:pt x="1048" y="1054"/>
                  </a:lnTo>
                  <a:lnTo>
                    <a:pt x="1014" y="1124"/>
                  </a:lnTo>
                  <a:lnTo>
                    <a:pt x="980" y="1194"/>
                  </a:lnTo>
                  <a:lnTo>
                    <a:pt x="980" y="1194"/>
                  </a:lnTo>
                  <a:lnTo>
                    <a:pt x="914" y="1336"/>
                  </a:lnTo>
                  <a:lnTo>
                    <a:pt x="850" y="1478"/>
                  </a:lnTo>
                  <a:lnTo>
                    <a:pt x="786" y="1620"/>
                  </a:lnTo>
                  <a:lnTo>
                    <a:pt x="720" y="1762"/>
                  </a:lnTo>
                  <a:lnTo>
                    <a:pt x="720" y="1762"/>
                  </a:lnTo>
                  <a:lnTo>
                    <a:pt x="652" y="1902"/>
                  </a:lnTo>
                  <a:lnTo>
                    <a:pt x="616" y="1972"/>
                  </a:lnTo>
                  <a:lnTo>
                    <a:pt x="578" y="2042"/>
                  </a:lnTo>
                  <a:lnTo>
                    <a:pt x="540" y="2110"/>
                  </a:lnTo>
                  <a:lnTo>
                    <a:pt x="500" y="2178"/>
                  </a:lnTo>
                  <a:lnTo>
                    <a:pt x="460" y="2244"/>
                  </a:lnTo>
                  <a:lnTo>
                    <a:pt x="416" y="2310"/>
                  </a:lnTo>
                  <a:lnTo>
                    <a:pt x="416" y="2310"/>
                  </a:lnTo>
                  <a:lnTo>
                    <a:pt x="372" y="2374"/>
                  </a:lnTo>
                  <a:lnTo>
                    <a:pt x="326" y="2436"/>
                  </a:lnTo>
                  <a:lnTo>
                    <a:pt x="276" y="2498"/>
                  </a:lnTo>
                  <a:lnTo>
                    <a:pt x="226" y="2556"/>
                  </a:lnTo>
                  <a:lnTo>
                    <a:pt x="172" y="2614"/>
                  </a:lnTo>
                  <a:lnTo>
                    <a:pt x="118" y="2670"/>
                  </a:lnTo>
                  <a:lnTo>
                    <a:pt x="60" y="2722"/>
                  </a:lnTo>
                  <a:lnTo>
                    <a:pt x="0" y="2772"/>
                  </a:lnTo>
                  <a:lnTo>
                    <a:pt x="0" y="2772"/>
                  </a:lnTo>
                  <a:lnTo>
                    <a:pt x="58" y="2720"/>
                  </a:lnTo>
                  <a:lnTo>
                    <a:pt x="114" y="2666"/>
                  </a:lnTo>
                  <a:lnTo>
                    <a:pt x="168" y="2610"/>
                  </a:lnTo>
                  <a:lnTo>
                    <a:pt x="220" y="2552"/>
                  </a:lnTo>
                  <a:lnTo>
                    <a:pt x="220" y="2552"/>
                  </a:lnTo>
                  <a:lnTo>
                    <a:pt x="270" y="2492"/>
                  </a:lnTo>
                  <a:lnTo>
                    <a:pt x="318" y="2430"/>
                  </a:lnTo>
                  <a:lnTo>
                    <a:pt x="364" y="2368"/>
                  </a:lnTo>
                  <a:lnTo>
                    <a:pt x="408" y="2302"/>
                  </a:lnTo>
                  <a:lnTo>
                    <a:pt x="408" y="2302"/>
                  </a:lnTo>
                  <a:lnTo>
                    <a:pt x="450" y="2236"/>
                  </a:lnTo>
                  <a:lnTo>
                    <a:pt x="490" y="2170"/>
                  </a:lnTo>
                  <a:lnTo>
                    <a:pt x="528" y="2102"/>
                  </a:lnTo>
                  <a:lnTo>
                    <a:pt x="566" y="2034"/>
                  </a:lnTo>
                  <a:lnTo>
                    <a:pt x="602" y="1964"/>
                  </a:lnTo>
                  <a:lnTo>
                    <a:pt x="636" y="1896"/>
                  </a:lnTo>
                  <a:lnTo>
                    <a:pt x="704" y="1754"/>
                  </a:lnTo>
                  <a:lnTo>
                    <a:pt x="704" y="1754"/>
                  </a:lnTo>
                  <a:lnTo>
                    <a:pt x="768" y="1612"/>
                  </a:lnTo>
                  <a:lnTo>
                    <a:pt x="832" y="1470"/>
                  </a:lnTo>
                  <a:lnTo>
                    <a:pt x="832" y="1470"/>
                  </a:lnTo>
                  <a:lnTo>
                    <a:pt x="894" y="1326"/>
                  </a:lnTo>
                  <a:lnTo>
                    <a:pt x="960" y="1184"/>
                  </a:lnTo>
                  <a:lnTo>
                    <a:pt x="960" y="1184"/>
                  </a:lnTo>
                  <a:lnTo>
                    <a:pt x="994" y="1114"/>
                  </a:lnTo>
                  <a:lnTo>
                    <a:pt x="1028" y="1044"/>
                  </a:lnTo>
                  <a:lnTo>
                    <a:pt x="1064" y="974"/>
                  </a:lnTo>
                  <a:lnTo>
                    <a:pt x="1102" y="906"/>
                  </a:lnTo>
                  <a:lnTo>
                    <a:pt x="1102" y="906"/>
                  </a:lnTo>
                  <a:lnTo>
                    <a:pt x="1142" y="838"/>
                  </a:lnTo>
                  <a:lnTo>
                    <a:pt x="1186" y="772"/>
                  </a:lnTo>
                  <a:lnTo>
                    <a:pt x="1230" y="708"/>
                  </a:lnTo>
                  <a:lnTo>
                    <a:pt x="1278" y="646"/>
                  </a:lnTo>
                  <a:lnTo>
                    <a:pt x="1278" y="646"/>
                  </a:lnTo>
                  <a:lnTo>
                    <a:pt x="1304" y="616"/>
                  </a:lnTo>
                  <a:lnTo>
                    <a:pt x="1332" y="586"/>
                  </a:lnTo>
                  <a:lnTo>
                    <a:pt x="1358" y="558"/>
                  </a:lnTo>
                  <a:lnTo>
                    <a:pt x="1388" y="532"/>
                  </a:lnTo>
                  <a:lnTo>
                    <a:pt x="1418" y="506"/>
                  </a:lnTo>
                  <a:lnTo>
                    <a:pt x="1448" y="480"/>
                  </a:lnTo>
                  <a:lnTo>
                    <a:pt x="1480" y="456"/>
                  </a:lnTo>
                  <a:lnTo>
                    <a:pt x="1512" y="434"/>
                  </a:lnTo>
                  <a:lnTo>
                    <a:pt x="1512" y="434"/>
                  </a:lnTo>
                  <a:lnTo>
                    <a:pt x="1546" y="414"/>
                  </a:lnTo>
                  <a:lnTo>
                    <a:pt x="1580" y="394"/>
                  </a:lnTo>
                  <a:lnTo>
                    <a:pt x="1650" y="360"/>
                  </a:lnTo>
                  <a:lnTo>
                    <a:pt x="1650" y="360"/>
                  </a:lnTo>
                  <a:lnTo>
                    <a:pt x="1722" y="326"/>
                  </a:lnTo>
                  <a:lnTo>
                    <a:pt x="1794" y="296"/>
                  </a:lnTo>
                  <a:lnTo>
                    <a:pt x="1794" y="296"/>
                  </a:lnTo>
                  <a:lnTo>
                    <a:pt x="1868" y="270"/>
                  </a:lnTo>
                  <a:lnTo>
                    <a:pt x="1942" y="244"/>
                  </a:lnTo>
                  <a:lnTo>
                    <a:pt x="2018" y="220"/>
                  </a:lnTo>
                  <a:lnTo>
                    <a:pt x="2092" y="200"/>
                  </a:lnTo>
                  <a:lnTo>
                    <a:pt x="2092" y="200"/>
                  </a:lnTo>
                  <a:lnTo>
                    <a:pt x="2168" y="180"/>
                  </a:lnTo>
                  <a:lnTo>
                    <a:pt x="2244" y="160"/>
                  </a:lnTo>
                  <a:lnTo>
                    <a:pt x="2320" y="144"/>
                  </a:lnTo>
                  <a:lnTo>
                    <a:pt x="2398" y="128"/>
                  </a:lnTo>
                  <a:lnTo>
                    <a:pt x="2398" y="128"/>
                  </a:lnTo>
                  <a:lnTo>
                    <a:pt x="2552" y="100"/>
                  </a:lnTo>
                  <a:lnTo>
                    <a:pt x="2706" y="76"/>
                  </a:lnTo>
                  <a:lnTo>
                    <a:pt x="2860" y="54"/>
                  </a:lnTo>
                  <a:lnTo>
                    <a:pt x="3016" y="38"/>
                  </a:lnTo>
                  <a:lnTo>
                    <a:pt x="3016" y="38"/>
                  </a:lnTo>
                  <a:lnTo>
                    <a:pt x="3172" y="24"/>
                  </a:lnTo>
                  <a:lnTo>
                    <a:pt x="3328" y="12"/>
                  </a:lnTo>
                  <a:lnTo>
                    <a:pt x="3328" y="12"/>
                  </a:lnTo>
                  <a:lnTo>
                    <a:pt x="3484" y="4"/>
                  </a:lnTo>
                  <a:lnTo>
                    <a:pt x="3640" y="0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27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AU" sz="10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3537" y="143487"/>
            <a:ext cx="4712159" cy="577582"/>
          </a:xfrm>
        </p:spPr>
        <p:txBody>
          <a:bodyPr anchor="t"/>
          <a:lstStyle/>
          <a:p>
            <a:r>
              <a:rPr lang="en-US" b="1" dirty="0" smtClean="0">
                <a:solidFill>
                  <a:srgbClr val="4F6A79"/>
                </a:solidFill>
              </a:rPr>
              <a:t>TEAM MEMBERS</a:t>
            </a:r>
            <a:endParaRPr lang="en-US" b="1" dirty="0">
              <a:solidFill>
                <a:srgbClr val="4F6A79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76585" y="1203908"/>
            <a:ext cx="569388" cy="85408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95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</a:t>
            </a:r>
            <a:endParaRPr lang="en-US" sz="4950" b="1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91626" y="2017229"/>
            <a:ext cx="739305" cy="85408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95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</a:t>
            </a:r>
            <a:endParaRPr lang="en-US" sz="4950" b="1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91626" y="2830550"/>
            <a:ext cx="739306" cy="85408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95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</a:t>
            </a:r>
            <a:endParaRPr lang="en-US" sz="4950" b="1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11851" y="3643871"/>
            <a:ext cx="498855" cy="85408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95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756733" y="1311699"/>
            <a:ext cx="3447111" cy="400110"/>
          </a:xfrm>
          <a:prstGeom prst="rect">
            <a:avLst/>
          </a:prstGeom>
          <a:solidFill>
            <a:srgbClr val="F0EEEF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dk1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Amel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Mohamed Mahmoud</a:t>
            </a: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56733" y="2097085"/>
            <a:ext cx="3447111" cy="400110"/>
          </a:xfrm>
          <a:prstGeom prst="rect">
            <a:avLst/>
          </a:prstGeom>
          <a:solidFill>
            <a:srgbClr val="F0EEE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Mohamed </a:t>
            </a:r>
            <a:r>
              <a:rPr lang="en-US" sz="2000" dirty="0" err="1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Magdy</a:t>
            </a:r>
            <a:r>
              <a:rPr lang="en-US" sz="2000" dirty="0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El-Sayed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756733" y="2932687"/>
            <a:ext cx="3447111" cy="400110"/>
          </a:xfrm>
          <a:prstGeom prst="rect">
            <a:avLst/>
          </a:prstGeom>
          <a:solidFill>
            <a:srgbClr val="F0EEE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Mohamed </a:t>
            </a:r>
            <a:r>
              <a:rPr lang="en-US" sz="2000" dirty="0" err="1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Tharwat</a:t>
            </a:r>
            <a:r>
              <a:rPr lang="en-US" sz="2000" dirty="0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Waheed</a:t>
            </a:r>
            <a:endParaRPr lang="en-US" sz="2000" dirty="0">
              <a:solidFill>
                <a:srgbClr val="292F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56733" y="3811368"/>
            <a:ext cx="3447111" cy="400110"/>
          </a:xfrm>
          <a:prstGeom prst="rect">
            <a:avLst/>
          </a:prstGeom>
          <a:solidFill>
            <a:srgbClr val="F0EEE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Tarek </a:t>
            </a:r>
            <a:r>
              <a:rPr lang="en-US" sz="2000" dirty="0" err="1" smtClean="0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AbuBakr</a:t>
            </a:r>
            <a:r>
              <a:rPr lang="en-US" sz="2000" dirty="0" smtClean="0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rgbClr val="292F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AbduElAziz</a:t>
            </a:r>
            <a:endParaRPr lang="en-US" sz="2000" dirty="0">
              <a:solidFill>
                <a:srgbClr val="292F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Isosceles Triangle 1"/>
          <p:cNvSpPr/>
          <p:nvPr/>
        </p:nvSpPr>
        <p:spPr>
          <a:xfrm rot="16200000">
            <a:off x="4604774" y="1359527"/>
            <a:ext cx="183583" cy="158261"/>
          </a:xfrm>
          <a:prstGeom prst="triangle">
            <a:avLst/>
          </a:prstGeom>
          <a:solidFill>
            <a:srgbClr val="7A7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Isosceles Triangle 36"/>
          <p:cNvSpPr/>
          <p:nvPr/>
        </p:nvSpPr>
        <p:spPr>
          <a:xfrm rot="16200000">
            <a:off x="4604774" y="2144913"/>
            <a:ext cx="183583" cy="158261"/>
          </a:xfrm>
          <a:prstGeom prst="triangle">
            <a:avLst/>
          </a:prstGeom>
          <a:solidFill>
            <a:srgbClr val="7A7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Isosceles Triangle 37"/>
          <p:cNvSpPr/>
          <p:nvPr/>
        </p:nvSpPr>
        <p:spPr>
          <a:xfrm rot="16200000">
            <a:off x="4604774" y="2980515"/>
            <a:ext cx="183583" cy="158261"/>
          </a:xfrm>
          <a:prstGeom prst="triangle">
            <a:avLst/>
          </a:prstGeom>
          <a:solidFill>
            <a:srgbClr val="7A7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Isosceles Triangle 38"/>
          <p:cNvSpPr/>
          <p:nvPr/>
        </p:nvSpPr>
        <p:spPr>
          <a:xfrm rot="16200000">
            <a:off x="4604774" y="3859196"/>
            <a:ext cx="183583" cy="158261"/>
          </a:xfrm>
          <a:prstGeom prst="triangle">
            <a:avLst/>
          </a:prstGeom>
          <a:solidFill>
            <a:srgbClr val="7A7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2371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20</a:t>
            </a:fld>
            <a:endParaRPr sz="1500"/>
          </a:p>
        </p:txBody>
      </p:sp>
      <p:sp>
        <p:nvSpPr>
          <p:cNvPr id="333" name="Google Shape;333;p49"/>
          <p:cNvSpPr txBox="1">
            <a:spLocks noGrp="1"/>
          </p:cNvSpPr>
          <p:nvPr>
            <p:ph type="body" idx="4294967295"/>
          </p:nvPr>
        </p:nvSpPr>
        <p:spPr>
          <a:xfrm>
            <a:off x="1651000" y="3551238"/>
            <a:ext cx="7493000" cy="118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is a fingerprinting method for Telco localization. 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divides the urban areas into small grids. 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grid is represented by a fingerprint consisting of the RSSI of each BS from the MDs within this grid (from the training data). </a:t>
            </a:r>
            <a:endParaRPr sz="1600"/>
          </a:p>
        </p:txBody>
      </p:sp>
      <p:sp>
        <p:nvSpPr>
          <p:cNvPr id="329" name="Google Shape;329;p49"/>
          <p:cNvSpPr txBox="1">
            <a:spLocks noGrp="1"/>
          </p:cNvSpPr>
          <p:nvPr>
            <p:ph type="title" idx="4294967295"/>
          </p:nvPr>
        </p:nvSpPr>
        <p:spPr>
          <a:xfrm>
            <a:off x="835025" y="284163"/>
            <a:ext cx="8308975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(C)  Experimental Study of Telco Localization Methods</a:t>
            </a:r>
            <a:endParaRPr sz="2900">
              <a:solidFill>
                <a:srgbClr val="C00000"/>
              </a:solidFill>
            </a:endParaRPr>
          </a:p>
        </p:txBody>
      </p:sp>
      <p:sp>
        <p:nvSpPr>
          <p:cNvPr id="331" name="Google Shape;331;p49"/>
          <p:cNvSpPr txBox="1">
            <a:spLocks noGrp="1"/>
          </p:cNvSpPr>
          <p:nvPr>
            <p:ph idx="4294967295"/>
          </p:nvPr>
        </p:nvSpPr>
        <p:spPr>
          <a:xfrm>
            <a:off x="1651000" y="1670050"/>
            <a:ext cx="7493000" cy="140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positions of unknown-location sensors are estimated from the known location sensors.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is a measurement-based method which outperforms other linear estimators. 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position of an Mobile Device (MD) can be calculated from RSSIs under a function of signal propagation power.</a:t>
            </a:r>
            <a:endParaRPr sz="1600"/>
          </a:p>
        </p:txBody>
      </p:sp>
      <p:sp>
        <p:nvSpPr>
          <p:cNvPr id="332" name="Google Shape;332;p49"/>
          <p:cNvSpPr txBox="1"/>
          <p:nvPr/>
        </p:nvSpPr>
        <p:spPr>
          <a:xfrm>
            <a:off x="517300" y="1302675"/>
            <a:ext cx="55539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0" lvl="0" indent="-355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B8"/>
              </a:buClr>
              <a:buSzPts val="2000"/>
              <a:buFont typeface="Twentieth Century"/>
              <a:buAutoNum type="arabicParenBoth"/>
            </a:pPr>
            <a:r>
              <a:rPr lang="en" sz="20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Maximum Likelihood Estimator (RSS Based)</a:t>
            </a:r>
            <a:endParaRPr sz="20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4" name="Google Shape;334;p49"/>
          <p:cNvSpPr txBox="1"/>
          <p:nvPr/>
        </p:nvSpPr>
        <p:spPr>
          <a:xfrm>
            <a:off x="442125" y="3183100"/>
            <a:ext cx="1689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(2)   Cellsense</a:t>
            </a:r>
            <a:endParaRPr sz="20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21</a:t>
            </a:fld>
            <a:endParaRPr sz="1500"/>
          </a:p>
        </p:txBody>
      </p:sp>
      <p:sp>
        <p:nvSpPr>
          <p:cNvPr id="339" name="Google Shape;339;p50"/>
          <p:cNvSpPr txBox="1">
            <a:spLocks noGrp="1"/>
          </p:cNvSpPr>
          <p:nvPr>
            <p:ph type="title" idx="4294967295"/>
          </p:nvPr>
        </p:nvSpPr>
        <p:spPr>
          <a:xfrm>
            <a:off x="835025" y="284163"/>
            <a:ext cx="830897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(C)  Experimental Study of Telco Localization Methods</a:t>
            </a:r>
            <a:endParaRPr sz="2900">
              <a:solidFill>
                <a:srgbClr val="C00000"/>
              </a:solidFill>
            </a:endParaRPr>
          </a:p>
        </p:txBody>
      </p:sp>
      <p:sp>
        <p:nvSpPr>
          <p:cNvPr id="341" name="Google Shape;341;p50"/>
          <p:cNvSpPr txBox="1">
            <a:spLocks noGrp="1"/>
          </p:cNvSpPr>
          <p:nvPr>
            <p:ph idx="4294967295"/>
          </p:nvPr>
        </p:nvSpPr>
        <p:spPr>
          <a:xfrm>
            <a:off x="0" y="2008188"/>
            <a:ext cx="3802063" cy="240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 training time, it constructs “Decision trees”. 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predicts the location by using a machine learning (ML) model.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It makes use of the signal measurements in MR data as features and the position point or position grid as label to train the ML model. </a:t>
            </a:r>
            <a:endParaRPr sz="1600"/>
          </a:p>
        </p:txBody>
      </p:sp>
      <p:sp>
        <p:nvSpPr>
          <p:cNvPr id="342" name="Google Shape;342;p50"/>
          <p:cNvSpPr txBox="1"/>
          <p:nvPr/>
        </p:nvSpPr>
        <p:spPr>
          <a:xfrm>
            <a:off x="410775" y="1395875"/>
            <a:ext cx="2922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(3)   Random Forest (RF)</a:t>
            </a:r>
            <a:endParaRPr sz="20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275" y="1142100"/>
            <a:ext cx="3802324" cy="28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0"/>
          <p:cNvSpPr txBox="1"/>
          <p:nvPr/>
        </p:nvSpPr>
        <p:spPr>
          <a:xfrm>
            <a:off x="257925" y="4673150"/>
            <a:ext cx="6752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FF"/>
                </a:solidFill>
                <a:hlinkClick r:id="rId4"/>
              </a:rPr>
              <a:t>https://towardsdatascience.com/random-forest-and-its-implementation-71824ced454f</a:t>
            </a:r>
            <a:endParaRPr sz="13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22</a:t>
            </a:fld>
            <a:endParaRPr sz="1500"/>
          </a:p>
        </p:txBody>
      </p:sp>
      <p:sp>
        <p:nvSpPr>
          <p:cNvPr id="349" name="Google Shape;349;p51"/>
          <p:cNvSpPr txBox="1">
            <a:spLocks noGrp="1"/>
          </p:cNvSpPr>
          <p:nvPr>
            <p:ph type="title" idx="4294967295"/>
          </p:nvPr>
        </p:nvSpPr>
        <p:spPr>
          <a:xfrm>
            <a:off x="835025" y="284163"/>
            <a:ext cx="8308975" cy="62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(C)  Experimental Study of Telco Localization Methods</a:t>
            </a:r>
            <a:endParaRPr sz="2900">
              <a:solidFill>
                <a:srgbClr val="C00000"/>
              </a:solidFill>
            </a:endParaRPr>
          </a:p>
        </p:txBody>
      </p:sp>
      <p:sp>
        <p:nvSpPr>
          <p:cNvPr id="351" name="Google Shape;351;p51"/>
          <p:cNvSpPr txBox="1">
            <a:spLocks noGrp="1"/>
          </p:cNvSpPr>
          <p:nvPr>
            <p:ph idx="4294967295"/>
          </p:nvPr>
        </p:nvSpPr>
        <p:spPr>
          <a:xfrm>
            <a:off x="0" y="2008188"/>
            <a:ext cx="4162425" cy="111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is a feed forward network.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paper adopts a three-layer network.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Input:  vector of variable values of MR data.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Output: probabilities of each grid.</a:t>
            </a:r>
            <a:endParaRPr sz="1600"/>
          </a:p>
        </p:txBody>
      </p:sp>
      <p:sp>
        <p:nvSpPr>
          <p:cNvPr id="352" name="Google Shape;352;p51"/>
          <p:cNvSpPr txBox="1"/>
          <p:nvPr/>
        </p:nvSpPr>
        <p:spPr>
          <a:xfrm>
            <a:off x="426000" y="1471150"/>
            <a:ext cx="3802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(4)  Multi-Layer Perceptron (MLP)</a:t>
            </a:r>
            <a:endParaRPr sz="20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092" y="1125775"/>
            <a:ext cx="3232708" cy="2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1"/>
          <p:cNvSpPr txBox="1"/>
          <p:nvPr/>
        </p:nvSpPr>
        <p:spPr>
          <a:xfrm>
            <a:off x="426000" y="3399975"/>
            <a:ext cx="4824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(5)  XGBoost (eXtreme Gradient Boosting) </a:t>
            </a:r>
            <a:endParaRPr sz="20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5" name="Google Shape;355;p51"/>
          <p:cNvSpPr txBox="1"/>
          <p:nvPr/>
        </p:nvSpPr>
        <p:spPr>
          <a:xfrm>
            <a:off x="602650" y="3768075"/>
            <a:ext cx="7934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wentieth Century"/>
              <a:buChar char="●"/>
            </a:pP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is open-source software library which provides a gradient boosting framework for different programming languages. 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wentieth Century"/>
              <a:buChar char="●"/>
            </a:pP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implements multiple parallel machine learning algorithms, thus it is very fast.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23</a:t>
            </a:fld>
            <a:endParaRPr sz="1500"/>
          </a:p>
        </p:txBody>
      </p:sp>
      <p:sp>
        <p:nvSpPr>
          <p:cNvPr id="361" name="Google Shape;361;p52"/>
          <p:cNvSpPr txBox="1"/>
          <p:nvPr/>
        </p:nvSpPr>
        <p:spPr>
          <a:xfrm>
            <a:off x="842325" y="1106638"/>
            <a:ext cx="13065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Sets</a:t>
            </a:r>
            <a:endParaRPr sz="23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2" name="Google Shape;362;p52"/>
          <p:cNvSpPr txBox="1"/>
          <p:nvPr/>
        </p:nvSpPr>
        <p:spPr>
          <a:xfrm>
            <a:off x="174750" y="2988950"/>
            <a:ext cx="8794500" cy="16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Real MR datasets covering a 2 Km × 4 Km urban area from 2G (GSM) and 4G (LTE) networks. 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From Table: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800100" lvl="0" indent="-273050" algn="l" rtl="0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➢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4G BSs are much denser than 2G BSs.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800100" lvl="0" indent="-27305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➢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RSSI of 4G BS is weaker than 2G (the smaller the RSSI value, the better the signal quality).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800100" lvl="0" indent="-27305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➢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In 4G, no need for MD to measure many neighbors because of the high density of BSs.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625" y="515725"/>
            <a:ext cx="5921349" cy="21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24</a:t>
            </a:fld>
            <a:endParaRPr sz="1500"/>
          </a:p>
        </p:txBody>
      </p:sp>
      <p:sp>
        <p:nvSpPr>
          <p:cNvPr id="371" name="Google Shape;371;p53"/>
          <p:cNvSpPr txBox="1">
            <a:spLocks noGrp="1"/>
          </p:cNvSpPr>
          <p:nvPr>
            <p:ph type="title" idx="4294967295"/>
          </p:nvPr>
        </p:nvSpPr>
        <p:spPr>
          <a:xfrm>
            <a:off x="835025" y="284163"/>
            <a:ext cx="8308975" cy="62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(C)  Experimental Study of Telco Localization Methods</a:t>
            </a:r>
            <a:endParaRPr sz="2900">
              <a:solidFill>
                <a:srgbClr val="C00000"/>
              </a:solidFill>
            </a:endParaRPr>
          </a:p>
        </p:txBody>
      </p:sp>
      <p:sp>
        <p:nvSpPr>
          <p:cNvPr id="369" name="Google Shape;369;p53"/>
          <p:cNvSpPr txBox="1"/>
          <p:nvPr/>
        </p:nvSpPr>
        <p:spPr>
          <a:xfrm>
            <a:off x="768100" y="1005813"/>
            <a:ext cx="4824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Results</a:t>
            </a:r>
            <a:endParaRPr sz="21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0" name="Google Shape;370;p53"/>
          <p:cNvSpPr txBox="1"/>
          <p:nvPr/>
        </p:nvSpPr>
        <p:spPr>
          <a:xfrm>
            <a:off x="426000" y="1644725"/>
            <a:ext cx="8420400" cy="3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 b="1" u="sng">
                <a:latin typeface="Twentieth Century"/>
                <a:ea typeface="Twentieth Century"/>
                <a:cs typeface="Twentieth Century"/>
                <a:sym typeface="Twentieth Century"/>
              </a:rPr>
              <a:t>Accuracy:</a:t>
            </a:r>
            <a:r>
              <a:rPr lang="en" sz="1600" b="1"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RF achieves the minimum error. Then MLP, Cellsense, and XGboost. ML is the worst.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 b="1" u="sng">
                <a:latin typeface="Twentieth Century"/>
                <a:ea typeface="Twentieth Century"/>
                <a:cs typeface="Twentieth Century"/>
                <a:sym typeface="Twentieth Century"/>
              </a:rPr>
              <a:t>Data Volume</a:t>
            </a: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: More training data benefits better performance of the algorithms. 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 b="1" u="sng">
                <a:latin typeface="Twentieth Century"/>
                <a:ea typeface="Twentieth Century"/>
                <a:cs typeface="Twentieth Century"/>
                <a:sym typeface="Twentieth Century"/>
              </a:rPr>
              <a:t>Neighbors</a:t>
            </a:r>
            <a:r>
              <a:rPr lang="en" sz="1600" b="1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r>
              <a:rPr lang="en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The better localization performance on 4G data mainly benefits from more neighbor BSs.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 b="1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Gridding</a:t>
            </a:r>
            <a:r>
              <a:rPr lang="en" sz="1200" b="1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r>
              <a:rPr lang="en" sz="12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leads to better localization. However, increasing the grid size is decreasing the accuracy.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 b="1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Time Consuming</a:t>
            </a:r>
            <a:r>
              <a:rPr lang="en" sz="1200" b="1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r>
              <a:rPr lang="en" sz="12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training time of MLP and XGBoost dominates the overall time (many iterations).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 b="1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Time with different Grid Sizes</a:t>
            </a:r>
            <a:r>
              <a:rPr lang="en" sz="1200" b="1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r>
              <a:rPr lang="en" sz="12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Larger grid size results in faster running time.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>
            <a:spLocks noGrp="1"/>
          </p:cNvSpPr>
          <p:nvPr>
            <p:ph type="title" idx="4294967295"/>
          </p:nvPr>
        </p:nvSpPr>
        <p:spPr>
          <a:xfrm>
            <a:off x="0" y="717550"/>
            <a:ext cx="8313738" cy="408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(D)</a:t>
            </a:r>
            <a:endParaRPr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Neural-Network-Assisted UE Localization Using Radio-Channel Fingerprints</a:t>
            </a:r>
            <a:endParaRPr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in LTE Networks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26</a:t>
            </a:fld>
            <a:endParaRPr sz="1500"/>
          </a:p>
        </p:txBody>
      </p:sp>
      <p:sp>
        <p:nvSpPr>
          <p:cNvPr id="381" name="Google Shape;381;p55"/>
          <p:cNvSpPr txBox="1">
            <a:spLocks noGrp="1"/>
          </p:cNvSpPr>
          <p:nvPr>
            <p:ph type="title" idx="4294967295"/>
          </p:nvPr>
        </p:nvSpPr>
        <p:spPr>
          <a:xfrm>
            <a:off x="0" y="452438"/>
            <a:ext cx="7335838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(D)  </a:t>
            </a:r>
            <a:r>
              <a:rPr lang="en" sz="2900">
                <a:solidFill>
                  <a:srgbClr val="CC0000"/>
                </a:solidFill>
              </a:rPr>
              <a:t>NN-Assisted UE Localization in LTE Networks</a:t>
            </a:r>
            <a:endParaRPr sz="2900">
              <a:solidFill>
                <a:srgbClr val="C00000"/>
              </a:solidFill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768100" y="1193988"/>
            <a:ext cx="4824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Introduction</a:t>
            </a:r>
            <a:endParaRPr sz="20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4" name="Google Shape;384;p55"/>
          <p:cNvSpPr txBox="1"/>
          <p:nvPr/>
        </p:nvSpPr>
        <p:spPr>
          <a:xfrm>
            <a:off x="426000" y="1670775"/>
            <a:ext cx="84204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This technique utilizes a unique mapping between the characteristics of a radio channel formulated as a fingerprint vector and a geographical location.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A feature-extraction algorithm is applied to select channel parameters with non-redundant information that are calculated from the LTE downlink signals.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The fingerprint can be composed of the channel parameters calculated from:</a:t>
            </a:r>
            <a:endParaRPr sz="1600">
              <a:solidFill>
                <a:schemeClr val="dk1"/>
              </a:solidFill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wentieth Century"/>
              <a:buAutoNum type="arabicPeriod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CIR profiles (CHANNEL-IMPULSE-RESPONSE): The UE receives radio signals from the BS in service, and CIRs are extracted from common pilot signals.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wentieth Century"/>
              <a:buAutoNum type="arabicPeriod"/>
            </a:pPr>
            <a:r>
              <a:rPr lang="en" sz="1600">
                <a:latin typeface="Twentieth Century"/>
                <a:ea typeface="Twentieth Century"/>
                <a:cs typeface="Twentieth Century"/>
                <a:sym typeface="Twentieth Century"/>
              </a:rPr>
              <a:t>MPCs (Multipath Components).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27</a:t>
            </a:fld>
            <a:endParaRPr sz="150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4294967295"/>
          </p:nvPr>
        </p:nvSpPr>
        <p:spPr>
          <a:xfrm>
            <a:off x="0" y="452438"/>
            <a:ext cx="7335838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(D)  </a:t>
            </a:r>
            <a:r>
              <a:rPr lang="en" sz="2900">
                <a:solidFill>
                  <a:srgbClr val="CC0000"/>
                </a:solidFill>
              </a:rPr>
              <a:t>NN-Assisted UE Localization in LTE Networks</a:t>
            </a:r>
            <a:endParaRPr sz="2900">
              <a:solidFill>
                <a:srgbClr val="C00000"/>
              </a:solidFill>
            </a:endParaRPr>
          </a:p>
        </p:txBody>
      </p:sp>
      <p:sp>
        <p:nvSpPr>
          <p:cNvPr id="390" name="Google Shape;390;p56"/>
          <p:cNvSpPr txBox="1"/>
          <p:nvPr/>
        </p:nvSpPr>
        <p:spPr>
          <a:xfrm>
            <a:off x="768100" y="1193988"/>
            <a:ext cx="4824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Features</a:t>
            </a:r>
            <a:endParaRPr sz="22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1" name="Google Shape;3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5" y="1982775"/>
            <a:ext cx="3906750" cy="25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800" y="1562100"/>
            <a:ext cx="4108750" cy="30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28</a:t>
            </a:fld>
            <a:endParaRPr sz="1500"/>
          </a:p>
        </p:txBody>
      </p:sp>
      <p:sp>
        <p:nvSpPr>
          <p:cNvPr id="398" name="Google Shape;398;p57"/>
          <p:cNvSpPr txBox="1">
            <a:spLocks noGrp="1"/>
          </p:cNvSpPr>
          <p:nvPr>
            <p:ph type="title" idx="4294967295"/>
          </p:nvPr>
        </p:nvSpPr>
        <p:spPr>
          <a:xfrm>
            <a:off x="0" y="452438"/>
            <a:ext cx="7335838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(D)  </a:t>
            </a:r>
            <a:r>
              <a:rPr lang="en" sz="2900">
                <a:solidFill>
                  <a:srgbClr val="CC0000"/>
                </a:solidFill>
              </a:rPr>
              <a:t>NN-Assisted UE Localization in LTE Networks</a:t>
            </a:r>
            <a:endParaRPr sz="2900">
              <a:solidFill>
                <a:srgbClr val="C00000"/>
              </a:solidFill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768100" y="1194000"/>
            <a:ext cx="1101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</a:t>
            </a:r>
            <a:endParaRPr sz="21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1" name="Google Shape;401;p57"/>
          <p:cNvSpPr txBox="1"/>
          <p:nvPr/>
        </p:nvSpPr>
        <p:spPr>
          <a:xfrm>
            <a:off x="148900" y="1670850"/>
            <a:ext cx="5021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feed forward neural network  is used.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8001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wentieth Century"/>
              <a:buChar char="➢"/>
            </a:pP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Input: fingerprint vectors (fingerprint matrix).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8001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wentieth Century"/>
              <a:buChar char="➢"/>
            </a:pP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Output: Estimated UEs positions (Location Matrix).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Three layers (input layer,  hidden layer, output layer).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Input-layer-neuron represents a selected channel parameter after feature-extraction.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990000"/>
              </a:buClr>
              <a:buSzPts val="1600"/>
              <a:buFont typeface="Twentieth Century"/>
              <a:buChar char="●"/>
            </a:pPr>
            <a:r>
              <a:rPr lang="e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There are 2 output-layer-neurons denote the two components of the location coordinate.</a:t>
            </a:r>
            <a:endParaRPr sz="1600">
              <a:solidFill>
                <a:srgbClr val="99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600" y="1309850"/>
            <a:ext cx="3668599" cy="28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29</a:t>
            </a:fld>
            <a:endParaRPr sz="1500"/>
          </a:p>
        </p:txBody>
      </p:sp>
      <p:sp>
        <p:nvSpPr>
          <p:cNvPr id="407" name="Google Shape;407;p58"/>
          <p:cNvSpPr txBox="1">
            <a:spLocks noGrp="1"/>
          </p:cNvSpPr>
          <p:nvPr>
            <p:ph type="title" idx="4294967295"/>
          </p:nvPr>
        </p:nvSpPr>
        <p:spPr>
          <a:xfrm>
            <a:off x="0" y="452438"/>
            <a:ext cx="7335838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2900">
                <a:solidFill>
                  <a:srgbClr val="C00000"/>
                </a:solidFill>
              </a:rPr>
              <a:t>(D)  </a:t>
            </a:r>
            <a:r>
              <a:rPr lang="en" sz="2900">
                <a:solidFill>
                  <a:srgbClr val="CC0000"/>
                </a:solidFill>
              </a:rPr>
              <a:t>NN-Assisted UE Localization in LTE Networks</a:t>
            </a:r>
            <a:endParaRPr sz="2900">
              <a:solidFill>
                <a:srgbClr val="C00000"/>
              </a:solidFill>
            </a:endParaRPr>
          </a:p>
        </p:txBody>
      </p:sp>
      <p:sp>
        <p:nvSpPr>
          <p:cNvPr id="409" name="Google Shape;409;p58"/>
          <p:cNvSpPr txBox="1"/>
          <p:nvPr/>
        </p:nvSpPr>
        <p:spPr>
          <a:xfrm>
            <a:off x="768100" y="1194000"/>
            <a:ext cx="1101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Results</a:t>
            </a:r>
            <a:endParaRPr sz="23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375" y="1085250"/>
            <a:ext cx="4795351" cy="38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42963"/>
            <a:ext cx="2211388" cy="3451225"/>
          </a:xfrm>
        </p:spPr>
        <p:txBody>
          <a:bodyPr>
            <a:normAutofit/>
          </a:bodyPr>
          <a:lstStyle/>
          <a:p>
            <a:r>
              <a:rPr lang="en-US" dirty="0"/>
              <a:t>Infographic Matrix (Folder) – Slide Template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EDB82B-37EA-4C01-8C80-EC799DAFB845}"/>
              </a:ext>
            </a:extLst>
          </p:cNvPr>
          <p:cNvSpPr/>
          <p:nvPr/>
        </p:nvSpPr>
        <p:spPr>
          <a:xfrm>
            <a:off x="2751651" y="1183570"/>
            <a:ext cx="3733376" cy="2826699"/>
          </a:xfrm>
          <a:custGeom>
            <a:avLst/>
            <a:gdLst>
              <a:gd name="connsiteX0" fmla="*/ 1351723 w 4754803"/>
              <a:gd name="connsiteY0" fmla="*/ 1154738 h 3600065"/>
              <a:gd name="connsiteX1" fmla="*/ 4754803 w 4754803"/>
              <a:gd name="connsiteY1" fmla="*/ 1154738 h 3600065"/>
              <a:gd name="connsiteX2" fmla="*/ 4754803 w 4754803"/>
              <a:gd name="connsiteY2" fmla="*/ 815109 h 3600065"/>
              <a:gd name="connsiteX3" fmla="*/ 4483100 w 4754803"/>
              <a:gd name="connsiteY3" fmla="*/ 543406 h 3600065"/>
              <a:gd name="connsiteX4" fmla="*/ 2445328 w 4754803"/>
              <a:gd name="connsiteY4" fmla="*/ 543406 h 3600065"/>
              <a:gd name="connsiteX5" fmla="*/ 1698144 w 4754803"/>
              <a:gd name="connsiteY5" fmla="*/ 47548 h 3600065"/>
              <a:gd name="connsiteX6" fmla="*/ 1548707 w 4754803"/>
              <a:gd name="connsiteY6" fmla="*/ 0 h 3600065"/>
              <a:gd name="connsiteX7" fmla="*/ 271703 w 4754803"/>
              <a:gd name="connsiteY7" fmla="*/ 0 h 3600065"/>
              <a:gd name="connsiteX8" fmla="*/ 0 w 4754803"/>
              <a:gd name="connsiteY8" fmla="*/ 271703 h 3600065"/>
              <a:gd name="connsiteX9" fmla="*/ 0 w 4754803"/>
              <a:gd name="connsiteY9" fmla="*/ 3600065 h 3600065"/>
              <a:gd name="connsiteX10" fmla="*/ 876242 w 4754803"/>
              <a:gd name="connsiteY10" fmla="*/ 1473989 h 3600065"/>
              <a:gd name="connsiteX11" fmla="*/ 1351723 w 4754803"/>
              <a:gd name="connsiteY11" fmla="*/ 1154738 h 360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54803" h="3600065">
                <a:moveTo>
                  <a:pt x="1351723" y="1154738"/>
                </a:moveTo>
                <a:lnTo>
                  <a:pt x="4754803" y="1154738"/>
                </a:lnTo>
                <a:lnTo>
                  <a:pt x="4754803" y="815109"/>
                </a:lnTo>
                <a:cubicBezTo>
                  <a:pt x="4754803" y="665672"/>
                  <a:pt x="4632537" y="543406"/>
                  <a:pt x="4483100" y="543406"/>
                </a:cubicBezTo>
                <a:lnTo>
                  <a:pt x="2445328" y="543406"/>
                </a:lnTo>
                <a:lnTo>
                  <a:pt x="1698144" y="47548"/>
                </a:lnTo>
                <a:cubicBezTo>
                  <a:pt x="1650596" y="20378"/>
                  <a:pt x="1603048" y="0"/>
                  <a:pt x="1548707" y="0"/>
                </a:cubicBezTo>
                <a:lnTo>
                  <a:pt x="271703" y="0"/>
                </a:lnTo>
                <a:cubicBezTo>
                  <a:pt x="122266" y="0"/>
                  <a:pt x="0" y="122266"/>
                  <a:pt x="0" y="271703"/>
                </a:cubicBezTo>
                <a:lnTo>
                  <a:pt x="0" y="3600065"/>
                </a:lnTo>
                <a:cubicBezTo>
                  <a:pt x="0" y="3613650"/>
                  <a:pt x="876242" y="1473989"/>
                  <a:pt x="876242" y="1473989"/>
                </a:cubicBezTo>
                <a:cubicBezTo>
                  <a:pt x="957753" y="1283797"/>
                  <a:pt x="1141153" y="1154738"/>
                  <a:pt x="1351723" y="11547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67866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B13A34-B03A-4968-880D-F210E9BC4C46}"/>
              </a:ext>
            </a:extLst>
          </p:cNvPr>
          <p:cNvSpPr/>
          <p:nvPr/>
        </p:nvSpPr>
        <p:spPr>
          <a:xfrm>
            <a:off x="3302076" y="2303583"/>
            <a:ext cx="1964024" cy="918104"/>
          </a:xfrm>
          <a:custGeom>
            <a:avLst/>
            <a:gdLst>
              <a:gd name="connsiteX0" fmla="*/ 650704 w 2501367"/>
              <a:gd name="connsiteY0" fmla="*/ 0 h 1169291"/>
              <a:gd name="connsiteX1" fmla="*/ 2501367 w 2501367"/>
              <a:gd name="connsiteY1" fmla="*/ 0 h 1169291"/>
              <a:gd name="connsiteX2" fmla="*/ 2087881 w 2501367"/>
              <a:gd name="connsiteY2" fmla="*/ 1047129 h 1169291"/>
              <a:gd name="connsiteX3" fmla="*/ 2039642 w 2501367"/>
              <a:gd name="connsiteY3" fmla="*/ 1169291 h 1169291"/>
              <a:gd name="connsiteX4" fmla="*/ 0 w 2501367"/>
              <a:gd name="connsiteY4" fmla="*/ 1169291 h 1169291"/>
              <a:gd name="connsiteX5" fmla="*/ 419757 w 2501367"/>
              <a:gd name="connsiteY5" fmla="*/ 149437 h 1169291"/>
              <a:gd name="connsiteX6" fmla="*/ 650704 w 2501367"/>
              <a:gd name="connsiteY6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367" h="1169291">
                <a:moveTo>
                  <a:pt x="650704" y="0"/>
                </a:moveTo>
                <a:lnTo>
                  <a:pt x="2501367" y="0"/>
                </a:lnTo>
                <a:lnTo>
                  <a:pt x="2087881" y="1047129"/>
                </a:lnTo>
                <a:lnTo>
                  <a:pt x="2039642" y="1169291"/>
                </a:lnTo>
                <a:lnTo>
                  <a:pt x="0" y="1169291"/>
                </a:lnTo>
                <a:lnTo>
                  <a:pt x="419757" y="149437"/>
                </a:lnTo>
                <a:cubicBezTo>
                  <a:pt x="460512" y="61133"/>
                  <a:pt x="548816" y="0"/>
                  <a:pt x="650704" y="0"/>
                </a:cubicBezTo>
                <a:close/>
              </a:path>
            </a:pathLst>
          </a:custGeom>
          <a:solidFill>
            <a:srgbClr val="519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6B9BCBB-1A00-463C-BEB4-159167706D8E}"/>
              </a:ext>
            </a:extLst>
          </p:cNvPr>
          <p:cNvSpPr/>
          <p:nvPr/>
        </p:nvSpPr>
        <p:spPr>
          <a:xfrm>
            <a:off x="4942157" y="2303583"/>
            <a:ext cx="1969541" cy="918104"/>
          </a:xfrm>
          <a:custGeom>
            <a:avLst/>
            <a:gdLst>
              <a:gd name="connsiteX0" fmla="*/ 461725 w 2508394"/>
              <a:gd name="connsiteY0" fmla="*/ 0 h 1169291"/>
              <a:gd name="connsiteX1" fmla="*/ 2263862 w 2508394"/>
              <a:gd name="connsiteY1" fmla="*/ 0 h 1169291"/>
              <a:gd name="connsiteX2" fmla="*/ 2508394 w 2508394"/>
              <a:gd name="connsiteY2" fmla="*/ 271703 h 1169291"/>
              <a:gd name="connsiteX3" fmla="*/ 2481224 w 2508394"/>
              <a:gd name="connsiteY3" fmla="*/ 393969 h 1169291"/>
              <a:gd name="connsiteX4" fmla="*/ 2120116 w 2508394"/>
              <a:gd name="connsiteY4" fmla="*/ 1169291 h 1169291"/>
              <a:gd name="connsiteX5" fmla="*/ 197669 w 2508394"/>
              <a:gd name="connsiteY5" fmla="*/ 1169291 h 1169291"/>
              <a:gd name="connsiteX6" fmla="*/ 0 w 2508394"/>
              <a:gd name="connsiteY6" fmla="*/ 1169291 h 1169291"/>
              <a:gd name="connsiteX7" fmla="*/ 41608 w 2508394"/>
              <a:gd name="connsiteY7" fmla="*/ 1063920 h 1169291"/>
              <a:gd name="connsiteX8" fmla="*/ 461725 w 2508394"/>
              <a:gd name="connsiteY8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8394" h="1169291">
                <a:moveTo>
                  <a:pt x="461725" y="0"/>
                </a:moveTo>
                <a:lnTo>
                  <a:pt x="2263862" y="0"/>
                </a:lnTo>
                <a:cubicBezTo>
                  <a:pt x="2406506" y="13585"/>
                  <a:pt x="2508394" y="129059"/>
                  <a:pt x="2508394" y="271703"/>
                </a:cubicBezTo>
                <a:cubicBezTo>
                  <a:pt x="2508394" y="312458"/>
                  <a:pt x="2501602" y="353214"/>
                  <a:pt x="2481224" y="393969"/>
                </a:cubicBezTo>
                <a:lnTo>
                  <a:pt x="2120116" y="1169291"/>
                </a:lnTo>
                <a:lnTo>
                  <a:pt x="197669" y="1169291"/>
                </a:lnTo>
                <a:lnTo>
                  <a:pt x="0" y="1169291"/>
                </a:lnTo>
                <a:lnTo>
                  <a:pt x="41608" y="1063920"/>
                </a:lnTo>
                <a:lnTo>
                  <a:pt x="461725" y="0"/>
                </a:lnTo>
                <a:close/>
              </a:path>
            </a:pathLst>
          </a:custGeom>
          <a:solidFill>
            <a:srgbClr val="344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8E5158-9BE9-492F-9A1F-8777E4596DBE}"/>
              </a:ext>
            </a:extLst>
          </p:cNvPr>
          <p:cNvSpPr/>
          <p:nvPr/>
        </p:nvSpPr>
        <p:spPr>
          <a:xfrm>
            <a:off x="2911652" y="3257585"/>
            <a:ext cx="1977735" cy="912688"/>
          </a:xfrm>
          <a:custGeom>
            <a:avLst/>
            <a:gdLst>
              <a:gd name="connsiteX0" fmla="*/ 478424 w 2518830"/>
              <a:gd name="connsiteY0" fmla="*/ 0 h 1162393"/>
              <a:gd name="connsiteX1" fmla="*/ 2518830 w 2518830"/>
              <a:gd name="connsiteY1" fmla="*/ 0 h 1162393"/>
              <a:gd name="connsiteX2" fmla="*/ 2059829 w 2518830"/>
              <a:gd name="connsiteY2" fmla="*/ 1162393 h 1162393"/>
              <a:gd name="connsiteX3" fmla="*/ 0 w 2518830"/>
              <a:gd name="connsiteY3" fmla="*/ 1162393 h 1162393"/>
              <a:gd name="connsiteX4" fmla="*/ 478424 w 2518830"/>
              <a:gd name="connsiteY4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830" h="1162393">
                <a:moveTo>
                  <a:pt x="478424" y="0"/>
                </a:moveTo>
                <a:lnTo>
                  <a:pt x="2518830" y="0"/>
                </a:lnTo>
                <a:lnTo>
                  <a:pt x="2059829" y="1162393"/>
                </a:lnTo>
                <a:lnTo>
                  <a:pt x="0" y="1162393"/>
                </a:lnTo>
                <a:lnTo>
                  <a:pt x="47842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E75917-A4D1-469C-AFF8-423157E10189}"/>
              </a:ext>
            </a:extLst>
          </p:cNvPr>
          <p:cNvSpPr/>
          <p:nvPr/>
        </p:nvSpPr>
        <p:spPr>
          <a:xfrm>
            <a:off x="4567585" y="3257585"/>
            <a:ext cx="2022527" cy="912688"/>
          </a:xfrm>
          <a:custGeom>
            <a:avLst/>
            <a:gdLst>
              <a:gd name="connsiteX0" fmla="*/ 459001 w 2575877"/>
              <a:gd name="connsiteY0" fmla="*/ 0 h 1162393"/>
              <a:gd name="connsiteX1" fmla="*/ 674724 w 2575877"/>
              <a:gd name="connsiteY1" fmla="*/ 0 h 1162393"/>
              <a:gd name="connsiteX2" fmla="*/ 2575877 w 2575877"/>
              <a:gd name="connsiteY2" fmla="*/ 0 h 1162393"/>
              <a:gd name="connsiteX3" fmla="*/ 2034489 w 2575877"/>
              <a:gd name="connsiteY3" fmla="*/ 1162393 h 1162393"/>
              <a:gd name="connsiteX4" fmla="*/ 0 w 2575877"/>
              <a:gd name="connsiteY4" fmla="*/ 1162393 h 1162393"/>
              <a:gd name="connsiteX5" fmla="*/ 459001 w 2575877"/>
              <a:gd name="connsiteY5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5877" h="1162393">
                <a:moveTo>
                  <a:pt x="459001" y="0"/>
                </a:moveTo>
                <a:lnTo>
                  <a:pt x="674724" y="0"/>
                </a:lnTo>
                <a:lnTo>
                  <a:pt x="2575877" y="0"/>
                </a:lnTo>
                <a:lnTo>
                  <a:pt x="2034489" y="1162393"/>
                </a:lnTo>
                <a:lnTo>
                  <a:pt x="0" y="1162393"/>
                </a:lnTo>
                <a:lnTo>
                  <a:pt x="459001" y="0"/>
                </a:lnTo>
                <a:close/>
              </a:path>
            </a:pathLst>
          </a:custGeom>
          <a:solidFill>
            <a:srgbClr val="FC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AB30E7-0278-4FB6-B44E-37A8CFDDB0E2}"/>
              </a:ext>
            </a:extLst>
          </p:cNvPr>
          <p:cNvGrpSpPr/>
          <p:nvPr/>
        </p:nvGrpSpPr>
        <p:grpSpPr>
          <a:xfrm>
            <a:off x="6967193" y="842963"/>
            <a:ext cx="2122715" cy="2122149"/>
            <a:chOff x="8921977" y="2793356"/>
            <a:chExt cx="3323497" cy="147481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365593-03E0-4FF9-A236-F810E07098B1}"/>
                </a:ext>
              </a:extLst>
            </p:cNvPr>
            <p:cNvSpPr txBox="1"/>
            <p:nvPr/>
          </p:nvSpPr>
          <p:spPr>
            <a:xfrm>
              <a:off x="8921977" y="2793356"/>
              <a:ext cx="3323497" cy="61555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Our 1</a:t>
              </a:r>
              <a:r>
                <a:rPr lang="en-US" sz="2400" b="1" kern="1200" cap="all" baseline="30000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24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Model</a:t>
              </a:r>
              <a:endParaRPr lang="en-US" sz="24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1CA00-074C-4A36-BD97-68C77FCEB8E9}"/>
                </a:ext>
              </a:extLst>
            </p:cNvPr>
            <p:cNvSpPr txBox="1"/>
            <p:nvPr/>
          </p:nvSpPr>
          <p:spPr>
            <a:xfrm>
              <a:off x="8921977" y="3406400"/>
              <a:ext cx="2926080" cy="86177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Presents our 1</a:t>
              </a:r>
              <a:r>
                <a:rPr lang="en-US" sz="1200" kern="1200" baseline="30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 NN model going through its iterations using different data features</a:t>
              </a:r>
              <a:endParaRPr lang="en-US" sz="12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4A9A56-43BF-4D94-A4C9-FDB5C7DAA878}"/>
              </a:ext>
            </a:extLst>
          </p:cNvPr>
          <p:cNvGrpSpPr/>
          <p:nvPr/>
        </p:nvGrpSpPr>
        <p:grpSpPr>
          <a:xfrm>
            <a:off x="7021285" y="3483125"/>
            <a:ext cx="2068623" cy="736782"/>
            <a:chOff x="8921977" y="4498451"/>
            <a:chExt cx="3238806" cy="9823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512F06-5D39-409F-8282-40C61B4A1AC5}"/>
                </a:ext>
              </a:extLst>
            </p:cNvPr>
            <p:cNvSpPr txBox="1"/>
            <p:nvPr/>
          </p:nvSpPr>
          <p:spPr>
            <a:xfrm>
              <a:off x="8921977" y="4498451"/>
              <a:ext cx="3238806" cy="61555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Way forward</a:t>
              </a:r>
              <a:endParaRPr lang="en-US" sz="24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D4817A-4A0F-4D2B-8D06-6141C32744B7}"/>
                </a:ext>
              </a:extLst>
            </p:cNvPr>
            <p:cNvSpPr txBox="1"/>
            <p:nvPr/>
          </p:nvSpPr>
          <p:spPr>
            <a:xfrm>
              <a:off x="8921977" y="5111494"/>
              <a:ext cx="2926080" cy="369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What’s next? </a:t>
              </a:r>
              <a:endParaRPr lang="en-US" sz="12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AF9201-E867-428D-BF67-0C866E1AD566}"/>
              </a:ext>
            </a:extLst>
          </p:cNvPr>
          <p:cNvGrpSpPr/>
          <p:nvPr/>
        </p:nvGrpSpPr>
        <p:grpSpPr>
          <a:xfrm>
            <a:off x="566668" y="1362097"/>
            <a:ext cx="1840999" cy="1352333"/>
            <a:chOff x="1577136" y="2465063"/>
            <a:chExt cx="4352670" cy="18031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67ECC-1DF3-43B0-9F98-988D0FDC6AB7}"/>
                </a:ext>
              </a:extLst>
            </p:cNvPr>
            <p:cNvSpPr txBox="1"/>
            <p:nvPr/>
          </p:nvSpPr>
          <p:spPr>
            <a:xfrm>
              <a:off x="1577136" y="2465063"/>
              <a:ext cx="4352670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Last meeting actions</a:t>
              </a:r>
              <a:endParaRPr lang="en-US" sz="20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6FB055-D4E9-4825-9096-EF642A3DFB18}"/>
                </a:ext>
              </a:extLst>
            </p:cNvPr>
            <p:cNvSpPr txBox="1"/>
            <p:nvPr/>
          </p:nvSpPr>
          <p:spPr>
            <a:xfrm>
              <a:off x="1577141" y="3406398"/>
              <a:ext cx="4351916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Working on last meeting’s comments and requested actions </a:t>
              </a:r>
              <a:endParaRPr lang="en-US" sz="12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53F01E6-2CDD-49FB-BB98-EBF4961DEF79}"/>
              </a:ext>
            </a:extLst>
          </p:cNvPr>
          <p:cNvGrpSpPr/>
          <p:nvPr/>
        </p:nvGrpSpPr>
        <p:grpSpPr>
          <a:xfrm>
            <a:off x="-68763" y="3483125"/>
            <a:ext cx="2476113" cy="1229227"/>
            <a:chOff x="332936" y="4580522"/>
            <a:chExt cx="3106808" cy="163896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9CE0E81-2571-4DDE-BCC0-17CB7B04AE7D}"/>
                </a:ext>
              </a:extLst>
            </p:cNvPr>
            <p:cNvSpPr txBox="1"/>
            <p:nvPr/>
          </p:nvSpPr>
          <p:spPr>
            <a:xfrm>
              <a:off x="332936" y="4580522"/>
              <a:ext cx="3106808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4G localization</a:t>
              </a:r>
              <a:endParaRPr lang="en-US" sz="20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F0C704-7CD8-495E-AE86-0A1885F99F92}"/>
                </a:ext>
              </a:extLst>
            </p:cNvPr>
            <p:cNvSpPr txBox="1"/>
            <p:nvPr/>
          </p:nvSpPr>
          <p:spPr>
            <a:xfrm>
              <a:off x="1130220" y="5111495"/>
              <a:ext cx="2275218" cy="110799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Literature review for all previous works in 4G localization focusing on new trending algorithms</a:t>
              </a:r>
              <a:endParaRPr lang="en-US" sz="12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4" name="Graphic 73" descr="Users">
            <a:extLst>
              <a:ext uri="{FF2B5EF4-FFF2-40B4-BE49-F238E27FC236}">
                <a16:creationId xmlns:a16="http://schemas.microsoft.com/office/drawing/2014/main" id="{DF0C8C0F-524B-49C3-9128-7353BD7FE2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4028" y="2419735"/>
            <a:ext cx="685800" cy="685800"/>
          </a:xfrm>
          <a:prstGeom prst="rect">
            <a:avLst/>
          </a:prstGeom>
        </p:spPr>
      </p:pic>
      <p:pic>
        <p:nvPicPr>
          <p:cNvPr id="75" name="Graphic 74" descr="Puzzle">
            <a:extLst>
              <a:ext uri="{FF2B5EF4-FFF2-40B4-BE49-F238E27FC236}">
                <a16:creationId xmlns:a16="http://schemas.microsoft.com/office/drawing/2014/main" id="{1AF39530-A3A4-4C0B-B843-8CCAEC405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947" y="3371028"/>
            <a:ext cx="685800" cy="685800"/>
          </a:xfrm>
          <a:prstGeom prst="rect">
            <a:avLst/>
          </a:prstGeom>
        </p:spPr>
      </p:pic>
      <p:pic>
        <p:nvPicPr>
          <p:cNvPr id="76" name="Graphic 75" descr="Lightbulb">
            <a:extLst>
              <a:ext uri="{FF2B5EF4-FFF2-40B4-BE49-F238E27FC236}">
                <a16:creationId xmlns:a16="http://schemas.microsoft.com/office/drawing/2014/main" id="{B31D2400-D662-4B3E-9A12-24AC011462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7619" y="3371028"/>
            <a:ext cx="685800" cy="685800"/>
          </a:xfrm>
          <a:prstGeom prst="rect">
            <a:avLst/>
          </a:prstGeom>
        </p:spPr>
      </p:pic>
      <p:pic>
        <p:nvPicPr>
          <p:cNvPr id="77" name="Graphic 76" descr="Rocket">
            <a:extLst>
              <a:ext uri="{FF2B5EF4-FFF2-40B4-BE49-F238E27FC236}">
                <a16:creationId xmlns:a16="http://schemas.microsoft.com/office/drawing/2014/main" id="{69326187-F8A3-46AF-9F56-5FB1FF5D30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1188" y="2419735"/>
            <a:ext cx="685800" cy="685800"/>
          </a:xfrm>
          <a:prstGeom prst="rect">
            <a:avLst/>
          </a:prstGeom>
        </p:spPr>
      </p:pic>
      <p:pic>
        <p:nvPicPr>
          <p:cNvPr id="78" name="Graphic 77" descr="Users">
            <a:extLst>
              <a:ext uri="{FF2B5EF4-FFF2-40B4-BE49-F238E27FC236}">
                <a16:creationId xmlns:a16="http://schemas.microsoft.com/office/drawing/2014/main" id="{03A1156D-284D-43F1-8CBF-FEC886BCBD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5466" y="567846"/>
            <a:ext cx="752737" cy="752737"/>
          </a:xfrm>
          <a:prstGeom prst="rect">
            <a:avLst/>
          </a:prstGeom>
        </p:spPr>
      </p:pic>
      <p:pic>
        <p:nvPicPr>
          <p:cNvPr id="79" name="Graphic 78" descr="Puzzle">
            <a:extLst>
              <a:ext uri="{FF2B5EF4-FFF2-40B4-BE49-F238E27FC236}">
                <a16:creationId xmlns:a16="http://schemas.microsoft.com/office/drawing/2014/main" id="{5501B86A-86CF-43BB-AFE3-5397D9E0C0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85466" y="2815687"/>
            <a:ext cx="741479" cy="741479"/>
          </a:xfrm>
          <a:prstGeom prst="rect">
            <a:avLst/>
          </a:prstGeom>
        </p:spPr>
      </p:pic>
      <p:pic>
        <p:nvPicPr>
          <p:cNvPr id="80" name="Graphic 79" descr="Lightbulb">
            <a:extLst>
              <a:ext uri="{FF2B5EF4-FFF2-40B4-BE49-F238E27FC236}">
                <a16:creationId xmlns:a16="http://schemas.microsoft.com/office/drawing/2014/main" id="{DACC945D-C693-434C-8268-1709E43989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0809" y="2815687"/>
            <a:ext cx="691361" cy="691361"/>
          </a:xfrm>
          <a:prstGeom prst="rect">
            <a:avLst/>
          </a:prstGeom>
        </p:spPr>
      </p:pic>
      <p:pic>
        <p:nvPicPr>
          <p:cNvPr id="81" name="Graphic 80" descr="Rocket">
            <a:extLst>
              <a:ext uri="{FF2B5EF4-FFF2-40B4-BE49-F238E27FC236}">
                <a16:creationId xmlns:a16="http://schemas.microsoft.com/office/drawing/2014/main" id="{23FAA4BB-5EF2-48E3-AF68-928CF9C4002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8332" y="717647"/>
            <a:ext cx="600326" cy="600326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211670" y="211359"/>
            <a:ext cx="1488341" cy="739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>
                <a:solidFill>
                  <a:srgbClr val="4F6A79"/>
                </a:solidFill>
              </a:rPr>
              <a:t>Agenda</a:t>
            </a:r>
            <a:endParaRPr lang="en-US" b="1" dirty="0">
              <a:solidFill>
                <a:srgbClr val="4F6A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 idx="4294967295"/>
          </p:nvPr>
        </p:nvSpPr>
        <p:spPr>
          <a:xfrm>
            <a:off x="0" y="717550"/>
            <a:ext cx="8313738" cy="408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600"/>
              <a:buFont typeface="Twentieth Century"/>
              <a:buNone/>
            </a:pPr>
            <a:r>
              <a:rPr lang="en">
                <a:solidFill>
                  <a:srgbClr val="CC0000"/>
                </a:solidFill>
              </a:rPr>
              <a:t>(E)</a:t>
            </a:r>
            <a:endParaRPr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wentieth Century"/>
              <a:buNone/>
            </a:pPr>
            <a:r>
              <a:rPr lang="en">
                <a:solidFill>
                  <a:srgbClr val="CC0000"/>
                </a:solidFill>
              </a:rPr>
              <a:t>Deep Neural Network-based Telco Outdoor Localization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31</a:t>
            </a:fld>
            <a:endParaRPr sz="1500"/>
          </a:p>
        </p:txBody>
      </p:sp>
      <p:sp>
        <p:nvSpPr>
          <p:cNvPr id="420" name="Google Shape;420;p60"/>
          <p:cNvSpPr txBox="1">
            <a:spLocks noGrp="1"/>
          </p:cNvSpPr>
          <p:nvPr>
            <p:ph type="title" idx="4294967295"/>
          </p:nvPr>
        </p:nvSpPr>
        <p:spPr>
          <a:xfrm>
            <a:off x="0" y="439738"/>
            <a:ext cx="2336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3000">
                <a:solidFill>
                  <a:srgbClr val="C00000"/>
                </a:solidFill>
              </a:rPr>
              <a:t>(E)  RecuLSTM </a:t>
            </a:r>
            <a:endParaRPr sz="3000">
              <a:solidFill>
                <a:srgbClr val="C00000"/>
              </a:solidFill>
            </a:endParaRPr>
          </a:p>
        </p:txBody>
      </p:sp>
      <p:sp>
        <p:nvSpPr>
          <p:cNvPr id="422" name="Google Shape;422;p60"/>
          <p:cNvSpPr txBox="1">
            <a:spLocks noGrp="1"/>
          </p:cNvSpPr>
          <p:nvPr>
            <p:ph idx="4294967295"/>
          </p:nvPr>
        </p:nvSpPr>
        <p:spPr>
          <a:xfrm>
            <a:off x="1177925" y="1741488"/>
            <a:ext cx="7966075" cy="30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RecuLSTM is a deep neural network based localization approach that automatically extracts contextual features and predicts the positions of mobile devices from an input sequence of Measurements Record (MR) data.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RecuLSTM is a recursive neural networks structure depends on long short term memory networks (LSTM). </a:t>
            </a:r>
            <a:endParaRPr sz="1600"/>
          </a:p>
          <a:p>
            <a:pPr marL="457200" marR="0" lvl="0" indent="-3302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RecuLSTM can </a:t>
            </a:r>
            <a:endParaRPr sz="1600"/>
          </a:p>
          <a:p>
            <a:pPr marL="62865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1) Automatically extract contextual features from input sequence of MR records.</a:t>
            </a:r>
            <a:endParaRPr sz="1600"/>
          </a:p>
          <a:p>
            <a:pPr marL="62865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2) Use the extracted features to predict the GPS coordinates by a regression model.</a:t>
            </a:r>
            <a:endParaRPr sz="1600"/>
          </a:p>
        </p:txBody>
      </p:sp>
      <p:sp>
        <p:nvSpPr>
          <p:cNvPr id="423" name="Google Shape;423;p60"/>
          <p:cNvSpPr txBox="1"/>
          <p:nvPr/>
        </p:nvSpPr>
        <p:spPr>
          <a:xfrm>
            <a:off x="768100" y="1193988"/>
            <a:ext cx="4824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Introduction</a:t>
            </a:r>
            <a:endParaRPr sz="20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32</a:t>
            </a:fld>
            <a:endParaRPr sz="1500"/>
          </a:p>
        </p:txBody>
      </p:sp>
      <p:sp>
        <p:nvSpPr>
          <p:cNvPr id="432" name="Google Shape;432;p61"/>
          <p:cNvSpPr txBox="1">
            <a:spLocks noGrp="1"/>
          </p:cNvSpPr>
          <p:nvPr>
            <p:ph type="title" idx="4294967295"/>
          </p:nvPr>
        </p:nvSpPr>
        <p:spPr>
          <a:xfrm>
            <a:off x="0" y="439738"/>
            <a:ext cx="2336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3000">
                <a:solidFill>
                  <a:srgbClr val="C00000"/>
                </a:solidFill>
              </a:rPr>
              <a:t>(E)  RecuLSTM </a:t>
            </a:r>
            <a:endParaRPr sz="3000">
              <a:solidFill>
                <a:srgbClr val="C00000"/>
              </a:solidFill>
            </a:endParaRPr>
          </a:p>
        </p:txBody>
      </p:sp>
      <p:sp>
        <p:nvSpPr>
          <p:cNvPr id="429" name="Google Shape;429;p61"/>
          <p:cNvSpPr txBox="1">
            <a:spLocks noGrp="1"/>
          </p:cNvSpPr>
          <p:nvPr>
            <p:ph idx="4294967295"/>
          </p:nvPr>
        </p:nvSpPr>
        <p:spPr>
          <a:xfrm>
            <a:off x="0" y="1741488"/>
            <a:ext cx="4594225" cy="3303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RecuLSTM consists of two parts: </a:t>
            </a:r>
            <a:endParaRPr sz="160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1) Multiple recursive layers to extract features.</a:t>
            </a:r>
            <a:endParaRPr sz="160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2) One prediction layer.</a:t>
            </a:r>
            <a:endParaRPr sz="160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first recursive layer extracts (local) features from an input MR record, then merges those features to have a new output. </a:t>
            </a:r>
            <a:endParaRPr sz="160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Those merged outputs are the short-term memory features which are recursively used as the input of next recursive layers. Thus, we generate long-term memory contextual features (global features).</a:t>
            </a:r>
            <a:endParaRPr sz="1600"/>
          </a:p>
        </p:txBody>
      </p:sp>
      <p:sp>
        <p:nvSpPr>
          <p:cNvPr id="430" name="Google Shape;430;p61"/>
          <p:cNvSpPr txBox="1"/>
          <p:nvPr/>
        </p:nvSpPr>
        <p:spPr>
          <a:xfrm>
            <a:off x="768100" y="1194000"/>
            <a:ext cx="2412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Recursive Structure</a:t>
            </a:r>
            <a:endParaRPr sz="20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1" name="Google Shape;4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900" y="233975"/>
            <a:ext cx="3510800" cy="46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33</a:t>
            </a:fld>
            <a:endParaRPr sz="1500"/>
          </a:p>
        </p:txBody>
      </p:sp>
      <p:sp>
        <p:nvSpPr>
          <p:cNvPr id="441" name="Google Shape;441;p62"/>
          <p:cNvSpPr txBox="1">
            <a:spLocks noGrp="1"/>
          </p:cNvSpPr>
          <p:nvPr>
            <p:ph type="title" idx="4294967295"/>
          </p:nvPr>
        </p:nvSpPr>
        <p:spPr>
          <a:xfrm>
            <a:off x="0" y="439738"/>
            <a:ext cx="2336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100"/>
              <a:buFont typeface="Twentieth Century"/>
              <a:buNone/>
            </a:pPr>
            <a:r>
              <a:rPr lang="en" sz="3000">
                <a:solidFill>
                  <a:srgbClr val="C00000"/>
                </a:solidFill>
              </a:rPr>
              <a:t>(E)  RecuLSTM </a:t>
            </a:r>
            <a:endParaRPr sz="3000">
              <a:solidFill>
                <a:srgbClr val="C00000"/>
              </a:solidFill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768100" y="1660750"/>
            <a:ext cx="5956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wentieth Century"/>
              <a:buChar char="●"/>
            </a:pPr>
            <a:r>
              <a:rPr lang="en" sz="17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RecuLSTM greatly outperforms 3 state-of-the-art approaches. </a:t>
            </a:r>
            <a:endParaRPr sz="1700"/>
          </a:p>
        </p:txBody>
      </p:sp>
      <p:sp>
        <p:nvSpPr>
          <p:cNvPr id="439" name="Google Shape;439;p62"/>
          <p:cNvSpPr txBox="1"/>
          <p:nvPr/>
        </p:nvSpPr>
        <p:spPr>
          <a:xfrm>
            <a:off x="768100" y="1292638"/>
            <a:ext cx="10149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88B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Results</a:t>
            </a:r>
            <a:endParaRPr sz="2300" b="1" i="0" u="none" strike="noStrike" cap="none">
              <a:solidFill>
                <a:srgbClr val="0088B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0" name="Google Shape;4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38" y="2355150"/>
            <a:ext cx="7424325" cy="24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42963"/>
            <a:ext cx="2211388" cy="3451225"/>
          </a:xfrm>
        </p:spPr>
        <p:txBody>
          <a:bodyPr>
            <a:normAutofit/>
          </a:bodyPr>
          <a:lstStyle/>
          <a:p>
            <a:r>
              <a:rPr lang="en-US" dirty="0"/>
              <a:t>Infographic Matrix (Folder) – Slide Template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EDB82B-37EA-4C01-8C80-EC799DAFB845}"/>
              </a:ext>
            </a:extLst>
          </p:cNvPr>
          <p:cNvSpPr/>
          <p:nvPr/>
        </p:nvSpPr>
        <p:spPr>
          <a:xfrm>
            <a:off x="2751651" y="1183570"/>
            <a:ext cx="3733376" cy="2826699"/>
          </a:xfrm>
          <a:custGeom>
            <a:avLst/>
            <a:gdLst>
              <a:gd name="connsiteX0" fmla="*/ 1351723 w 4754803"/>
              <a:gd name="connsiteY0" fmla="*/ 1154738 h 3600065"/>
              <a:gd name="connsiteX1" fmla="*/ 4754803 w 4754803"/>
              <a:gd name="connsiteY1" fmla="*/ 1154738 h 3600065"/>
              <a:gd name="connsiteX2" fmla="*/ 4754803 w 4754803"/>
              <a:gd name="connsiteY2" fmla="*/ 815109 h 3600065"/>
              <a:gd name="connsiteX3" fmla="*/ 4483100 w 4754803"/>
              <a:gd name="connsiteY3" fmla="*/ 543406 h 3600065"/>
              <a:gd name="connsiteX4" fmla="*/ 2445328 w 4754803"/>
              <a:gd name="connsiteY4" fmla="*/ 543406 h 3600065"/>
              <a:gd name="connsiteX5" fmla="*/ 1698144 w 4754803"/>
              <a:gd name="connsiteY5" fmla="*/ 47548 h 3600065"/>
              <a:gd name="connsiteX6" fmla="*/ 1548707 w 4754803"/>
              <a:gd name="connsiteY6" fmla="*/ 0 h 3600065"/>
              <a:gd name="connsiteX7" fmla="*/ 271703 w 4754803"/>
              <a:gd name="connsiteY7" fmla="*/ 0 h 3600065"/>
              <a:gd name="connsiteX8" fmla="*/ 0 w 4754803"/>
              <a:gd name="connsiteY8" fmla="*/ 271703 h 3600065"/>
              <a:gd name="connsiteX9" fmla="*/ 0 w 4754803"/>
              <a:gd name="connsiteY9" fmla="*/ 3600065 h 3600065"/>
              <a:gd name="connsiteX10" fmla="*/ 876242 w 4754803"/>
              <a:gd name="connsiteY10" fmla="*/ 1473989 h 3600065"/>
              <a:gd name="connsiteX11" fmla="*/ 1351723 w 4754803"/>
              <a:gd name="connsiteY11" fmla="*/ 1154738 h 360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54803" h="3600065">
                <a:moveTo>
                  <a:pt x="1351723" y="1154738"/>
                </a:moveTo>
                <a:lnTo>
                  <a:pt x="4754803" y="1154738"/>
                </a:lnTo>
                <a:lnTo>
                  <a:pt x="4754803" y="815109"/>
                </a:lnTo>
                <a:cubicBezTo>
                  <a:pt x="4754803" y="665672"/>
                  <a:pt x="4632537" y="543406"/>
                  <a:pt x="4483100" y="543406"/>
                </a:cubicBezTo>
                <a:lnTo>
                  <a:pt x="2445328" y="543406"/>
                </a:lnTo>
                <a:lnTo>
                  <a:pt x="1698144" y="47548"/>
                </a:lnTo>
                <a:cubicBezTo>
                  <a:pt x="1650596" y="20378"/>
                  <a:pt x="1603048" y="0"/>
                  <a:pt x="1548707" y="0"/>
                </a:cubicBezTo>
                <a:lnTo>
                  <a:pt x="271703" y="0"/>
                </a:lnTo>
                <a:cubicBezTo>
                  <a:pt x="122266" y="0"/>
                  <a:pt x="0" y="122266"/>
                  <a:pt x="0" y="271703"/>
                </a:cubicBezTo>
                <a:lnTo>
                  <a:pt x="0" y="3600065"/>
                </a:lnTo>
                <a:cubicBezTo>
                  <a:pt x="0" y="3613650"/>
                  <a:pt x="876242" y="1473989"/>
                  <a:pt x="876242" y="1473989"/>
                </a:cubicBezTo>
                <a:cubicBezTo>
                  <a:pt x="957753" y="1283797"/>
                  <a:pt x="1141153" y="1154738"/>
                  <a:pt x="1351723" y="11547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67866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B13A34-B03A-4968-880D-F210E9BC4C46}"/>
              </a:ext>
            </a:extLst>
          </p:cNvPr>
          <p:cNvSpPr/>
          <p:nvPr/>
        </p:nvSpPr>
        <p:spPr>
          <a:xfrm>
            <a:off x="3302076" y="2303583"/>
            <a:ext cx="1964024" cy="918104"/>
          </a:xfrm>
          <a:custGeom>
            <a:avLst/>
            <a:gdLst>
              <a:gd name="connsiteX0" fmla="*/ 650704 w 2501367"/>
              <a:gd name="connsiteY0" fmla="*/ 0 h 1169291"/>
              <a:gd name="connsiteX1" fmla="*/ 2501367 w 2501367"/>
              <a:gd name="connsiteY1" fmla="*/ 0 h 1169291"/>
              <a:gd name="connsiteX2" fmla="*/ 2087881 w 2501367"/>
              <a:gd name="connsiteY2" fmla="*/ 1047129 h 1169291"/>
              <a:gd name="connsiteX3" fmla="*/ 2039642 w 2501367"/>
              <a:gd name="connsiteY3" fmla="*/ 1169291 h 1169291"/>
              <a:gd name="connsiteX4" fmla="*/ 0 w 2501367"/>
              <a:gd name="connsiteY4" fmla="*/ 1169291 h 1169291"/>
              <a:gd name="connsiteX5" fmla="*/ 419757 w 2501367"/>
              <a:gd name="connsiteY5" fmla="*/ 149437 h 1169291"/>
              <a:gd name="connsiteX6" fmla="*/ 650704 w 2501367"/>
              <a:gd name="connsiteY6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367" h="1169291">
                <a:moveTo>
                  <a:pt x="650704" y="0"/>
                </a:moveTo>
                <a:lnTo>
                  <a:pt x="2501367" y="0"/>
                </a:lnTo>
                <a:lnTo>
                  <a:pt x="2087881" y="1047129"/>
                </a:lnTo>
                <a:lnTo>
                  <a:pt x="2039642" y="1169291"/>
                </a:lnTo>
                <a:lnTo>
                  <a:pt x="0" y="1169291"/>
                </a:lnTo>
                <a:lnTo>
                  <a:pt x="419757" y="149437"/>
                </a:lnTo>
                <a:cubicBezTo>
                  <a:pt x="460512" y="61133"/>
                  <a:pt x="548816" y="0"/>
                  <a:pt x="6507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6B9BCBB-1A00-463C-BEB4-159167706D8E}"/>
              </a:ext>
            </a:extLst>
          </p:cNvPr>
          <p:cNvSpPr/>
          <p:nvPr/>
        </p:nvSpPr>
        <p:spPr>
          <a:xfrm>
            <a:off x="4942157" y="2303583"/>
            <a:ext cx="1969541" cy="918104"/>
          </a:xfrm>
          <a:custGeom>
            <a:avLst/>
            <a:gdLst>
              <a:gd name="connsiteX0" fmla="*/ 461725 w 2508394"/>
              <a:gd name="connsiteY0" fmla="*/ 0 h 1169291"/>
              <a:gd name="connsiteX1" fmla="*/ 2263862 w 2508394"/>
              <a:gd name="connsiteY1" fmla="*/ 0 h 1169291"/>
              <a:gd name="connsiteX2" fmla="*/ 2508394 w 2508394"/>
              <a:gd name="connsiteY2" fmla="*/ 271703 h 1169291"/>
              <a:gd name="connsiteX3" fmla="*/ 2481224 w 2508394"/>
              <a:gd name="connsiteY3" fmla="*/ 393969 h 1169291"/>
              <a:gd name="connsiteX4" fmla="*/ 2120116 w 2508394"/>
              <a:gd name="connsiteY4" fmla="*/ 1169291 h 1169291"/>
              <a:gd name="connsiteX5" fmla="*/ 197669 w 2508394"/>
              <a:gd name="connsiteY5" fmla="*/ 1169291 h 1169291"/>
              <a:gd name="connsiteX6" fmla="*/ 0 w 2508394"/>
              <a:gd name="connsiteY6" fmla="*/ 1169291 h 1169291"/>
              <a:gd name="connsiteX7" fmla="*/ 41608 w 2508394"/>
              <a:gd name="connsiteY7" fmla="*/ 1063920 h 1169291"/>
              <a:gd name="connsiteX8" fmla="*/ 461725 w 2508394"/>
              <a:gd name="connsiteY8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8394" h="1169291">
                <a:moveTo>
                  <a:pt x="461725" y="0"/>
                </a:moveTo>
                <a:lnTo>
                  <a:pt x="2263862" y="0"/>
                </a:lnTo>
                <a:cubicBezTo>
                  <a:pt x="2406506" y="13585"/>
                  <a:pt x="2508394" y="129059"/>
                  <a:pt x="2508394" y="271703"/>
                </a:cubicBezTo>
                <a:cubicBezTo>
                  <a:pt x="2508394" y="312458"/>
                  <a:pt x="2501602" y="353214"/>
                  <a:pt x="2481224" y="393969"/>
                </a:cubicBezTo>
                <a:lnTo>
                  <a:pt x="2120116" y="1169291"/>
                </a:lnTo>
                <a:lnTo>
                  <a:pt x="197669" y="1169291"/>
                </a:lnTo>
                <a:lnTo>
                  <a:pt x="0" y="1169291"/>
                </a:lnTo>
                <a:lnTo>
                  <a:pt x="41608" y="1063920"/>
                </a:lnTo>
                <a:lnTo>
                  <a:pt x="461725" y="0"/>
                </a:lnTo>
                <a:close/>
              </a:path>
            </a:pathLst>
          </a:custGeom>
          <a:solidFill>
            <a:srgbClr val="344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8E5158-9BE9-492F-9A1F-8777E4596DBE}"/>
              </a:ext>
            </a:extLst>
          </p:cNvPr>
          <p:cNvSpPr/>
          <p:nvPr/>
        </p:nvSpPr>
        <p:spPr>
          <a:xfrm>
            <a:off x="2911652" y="3257585"/>
            <a:ext cx="1977735" cy="912688"/>
          </a:xfrm>
          <a:custGeom>
            <a:avLst/>
            <a:gdLst>
              <a:gd name="connsiteX0" fmla="*/ 478424 w 2518830"/>
              <a:gd name="connsiteY0" fmla="*/ 0 h 1162393"/>
              <a:gd name="connsiteX1" fmla="*/ 2518830 w 2518830"/>
              <a:gd name="connsiteY1" fmla="*/ 0 h 1162393"/>
              <a:gd name="connsiteX2" fmla="*/ 2059829 w 2518830"/>
              <a:gd name="connsiteY2" fmla="*/ 1162393 h 1162393"/>
              <a:gd name="connsiteX3" fmla="*/ 0 w 2518830"/>
              <a:gd name="connsiteY3" fmla="*/ 1162393 h 1162393"/>
              <a:gd name="connsiteX4" fmla="*/ 478424 w 2518830"/>
              <a:gd name="connsiteY4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830" h="1162393">
                <a:moveTo>
                  <a:pt x="478424" y="0"/>
                </a:moveTo>
                <a:lnTo>
                  <a:pt x="2518830" y="0"/>
                </a:lnTo>
                <a:lnTo>
                  <a:pt x="2059829" y="1162393"/>
                </a:lnTo>
                <a:lnTo>
                  <a:pt x="0" y="1162393"/>
                </a:lnTo>
                <a:lnTo>
                  <a:pt x="47842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E75917-A4D1-469C-AFF8-423157E10189}"/>
              </a:ext>
            </a:extLst>
          </p:cNvPr>
          <p:cNvSpPr/>
          <p:nvPr/>
        </p:nvSpPr>
        <p:spPr>
          <a:xfrm>
            <a:off x="4567585" y="3257585"/>
            <a:ext cx="2022527" cy="912688"/>
          </a:xfrm>
          <a:custGeom>
            <a:avLst/>
            <a:gdLst>
              <a:gd name="connsiteX0" fmla="*/ 459001 w 2575877"/>
              <a:gd name="connsiteY0" fmla="*/ 0 h 1162393"/>
              <a:gd name="connsiteX1" fmla="*/ 674724 w 2575877"/>
              <a:gd name="connsiteY1" fmla="*/ 0 h 1162393"/>
              <a:gd name="connsiteX2" fmla="*/ 2575877 w 2575877"/>
              <a:gd name="connsiteY2" fmla="*/ 0 h 1162393"/>
              <a:gd name="connsiteX3" fmla="*/ 2034489 w 2575877"/>
              <a:gd name="connsiteY3" fmla="*/ 1162393 h 1162393"/>
              <a:gd name="connsiteX4" fmla="*/ 0 w 2575877"/>
              <a:gd name="connsiteY4" fmla="*/ 1162393 h 1162393"/>
              <a:gd name="connsiteX5" fmla="*/ 459001 w 2575877"/>
              <a:gd name="connsiteY5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5877" h="1162393">
                <a:moveTo>
                  <a:pt x="459001" y="0"/>
                </a:moveTo>
                <a:lnTo>
                  <a:pt x="674724" y="0"/>
                </a:lnTo>
                <a:lnTo>
                  <a:pt x="2575877" y="0"/>
                </a:lnTo>
                <a:lnTo>
                  <a:pt x="2034489" y="1162393"/>
                </a:lnTo>
                <a:lnTo>
                  <a:pt x="0" y="1162393"/>
                </a:lnTo>
                <a:lnTo>
                  <a:pt x="45900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AB30E7-0278-4FB6-B44E-37A8CFDDB0E2}"/>
              </a:ext>
            </a:extLst>
          </p:cNvPr>
          <p:cNvGrpSpPr/>
          <p:nvPr/>
        </p:nvGrpSpPr>
        <p:grpSpPr>
          <a:xfrm>
            <a:off x="6967193" y="842963"/>
            <a:ext cx="2122715" cy="2122149"/>
            <a:chOff x="8921977" y="2793356"/>
            <a:chExt cx="3323497" cy="147481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365593-03E0-4FF9-A236-F810E07098B1}"/>
                </a:ext>
              </a:extLst>
            </p:cNvPr>
            <p:cNvSpPr txBox="1"/>
            <p:nvPr/>
          </p:nvSpPr>
          <p:spPr>
            <a:xfrm>
              <a:off x="8921977" y="2793356"/>
              <a:ext cx="3323497" cy="61555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Our 1</a:t>
              </a:r>
              <a:r>
                <a:rPr lang="en-US" sz="2400" b="1" kern="1200" cap="all" baseline="30000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24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Model</a:t>
              </a:r>
              <a:endParaRPr lang="en-US" sz="24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1CA00-074C-4A36-BD97-68C77FCEB8E9}"/>
                </a:ext>
              </a:extLst>
            </p:cNvPr>
            <p:cNvSpPr txBox="1"/>
            <p:nvPr/>
          </p:nvSpPr>
          <p:spPr>
            <a:xfrm>
              <a:off x="8921977" y="3406400"/>
              <a:ext cx="2926080" cy="86177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Presents our 1</a:t>
              </a:r>
              <a:r>
                <a:rPr lang="en-US" sz="1200" kern="1200" baseline="30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 NN model going through its iterations using different data features</a:t>
              </a:r>
              <a:endParaRPr lang="en-US" sz="12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4A9A56-43BF-4D94-A4C9-FDB5C7DAA878}"/>
              </a:ext>
            </a:extLst>
          </p:cNvPr>
          <p:cNvGrpSpPr/>
          <p:nvPr/>
        </p:nvGrpSpPr>
        <p:grpSpPr>
          <a:xfrm>
            <a:off x="7021285" y="3483125"/>
            <a:ext cx="2068623" cy="736782"/>
            <a:chOff x="8921977" y="4498451"/>
            <a:chExt cx="3238806" cy="9823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512F06-5D39-409F-8282-40C61B4A1AC5}"/>
                </a:ext>
              </a:extLst>
            </p:cNvPr>
            <p:cNvSpPr txBox="1"/>
            <p:nvPr/>
          </p:nvSpPr>
          <p:spPr>
            <a:xfrm>
              <a:off x="8921977" y="4498451"/>
              <a:ext cx="3238806" cy="61555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Way forward</a:t>
              </a:r>
              <a:endParaRPr lang="en-US" sz="24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D4817A-4A0F-4D2B-8D06-6141C32744B7}"/>
                </a:ext>
              </a:extLst>
            </p:cNvPr>
            <p:cNvSpPr txBox="1"/>
            <p:nvPr/>
          </p:nvSpPr>
          <p:spPr>
            <a:xfrm>
              <a:off x="8921977" y="5111494"/>
              <a:ext cx="2926080" cy="369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What’s next? 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AF9201-E867-428D-BF67-0C866E1AD566}"/>
              </a:ext>
            </a:extLst>
          </p:cNvPr>
          <p:cNvGrpSpPr/>
          <p:nvPr/>
        </p:nvGrpSpPr>
        <p:grpSpPr>
          <a:xfrm>
            <a:off x="566668" y="1362097"/>
            <a:ext cx="1840999" cy="1352333"/>
            <a:chOff x="1577136" y="2465063"/>
            <a:chExt cx="4352670" cy="18031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67ECC-1DF3-43B0-9F98-988D0FDC6AB7}"/>
                </a:ext>
              </a:extLst>
            </p:cNvPr>
            <p:cNvSpPr txBox="1"/>
            <p:nvPr/>
          </p:nvSpPr>
          <p:spPr>
            <a:xfrm>
              <a:off x="1577136" y="2465063"/>
              <a:ext cx="4352670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Last meeting actions</a:t>
              </a:r>
              <a:endParaRPr lang="en-US" sz="20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6FB055-D4E9-4825-9096-EF642A3DFB18}"/>
                </a:ext>
              </a:extLst>
            </p:cNvPr>
            <p:cNvSpPr txBox="1"/>
            <p:nvPr/>
          </p:nvSpPr>
          <p:spPr>
            <a:xfrm>
              <a:off x="1577141" y="3406398"/>
              <a:ext cx="4351916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Working on last meeting’s comments and requested actions 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53F01E6-2CDD-49FB-BB98-EBF4961DEF79}"/>
              </a:ext>
            </a:extLst>
          </p:cNvPr>
          <p:cNvGrpSpPr/>
          <p:nvPr/>
        </p:nvGrpSpPr>
        <p:grpSpPr>
          <a:xfrm>
            <a:off x="-68763" y="3483125"/>
            <a:ext cx="2476113" cy="1229227"/>
            <a:chOff x="332936" y="4580522"/>
            <a:chExt cx="3106808" cy="163896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9CE0E81-2571-4DDE-BCC0-17CB7B04AE7D}"/>
                </a:ext>
              </a:extLst>
            </p:cNvPr>
            <p:cNvSpPr txBox="1"/>
            <p:nvPr/>
          </p:nvSpPr>
          <p:spPr>
            <a:xfrm>
              <a:off x="332936" y="4580522"/>
              <a:ext cx="3106808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4G localization</a:t>
              </a:r>
              <a:endParaRPr lang="en-US" sz="20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F0C704-7CD8-495E-AE86-0A1885F99F92}"/>
                </a:ext>
              </a:extLst>
            </p:cNvPr>
            <p:cNvSpPr txBox="1"/>
            <p:nvPr/>
          </p:nvSpPr>
          <p:spPr>
            <a:xfrm>
              <a:off x="1130220" y="5111495"/>
              <a:ext cx="2275218" cy="110799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Literature review for all previous works in 4G localization focusing on new trending algorithms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4" name="Graphic 73" descr="Users">
            <a:extLst>
              <a:ext uri="{FF2B5EF4-FFF2-40B4-BE49-F238E27FC236}">
                <a16:creationId xmlns:a16="http://schemas.microsoft.com/office/drawing/2014/main" id="{DF0C8C0F-524B-49C3-9128-7353BD7FE2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4028" y="2419735"/>
            <a:ext cx="685800" cy="685800"/>
          </a:xfrm>
          <a:prstGeom prst="rect">
            <a:avLst/>
          </a:prstGeom>
        </p:spPr>
      </p:pic>
      <p:pic>
        <p:nvPicPr>
          <p:cNvPr id="75" name="Graphic 74" descr="Puzzle">
            <a:extLst>
              <a:ext uri="{FF2B5EF4-FFF2-40B4-BE49-F238E27FC236}">
                <a16:creationId xmlns:a16="http://schemas.microsoft.com/office/drawing/2014/main" id="{1AF39530-A3A4-4C0B-B843-8CCAEC405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947" y="3371028"/>
            <a:ext cx="685800" cy="685800"/>
          </a:xfrm>
          <a:prstGeom prst="rect">
            <a:avLst/>
          </a:prstGeom>
        </p:spPr>
      </p:pic>
      <p:pic>
        <p:nvPicPr>
          <p:cNvPr id="76" name="Graphic 75" descr="Lightbulb">
            <a:extLst>
              <a:ext uri="{FF2B5EF4-FFF2-40B4-BE49-F238E27FC236}">
                <a16:creationId xmlns:a16="http://schemas.microsoft.com/office/drawing/2014/main" id="{B31D2400-D662-4B3E-9A12-24AC011462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7619" y="3371028"/>
            <a:ext cx="685800" cy="685800"/>
          </a:xfrm>
          <a:prstGeom prst="rect">
            <a:avLst/>
          </a:prstGeom>
        </p:spPr>
      </p:pic>
      <p:pic>
        <p:nvPicPr>
          <p:cNvPr id="77" name="Graphic 76" descr="Rocket">
            <a:extLst>
              <a:ext uri="{FF2B5EF4-FFF2-40B4-BE49-F238E27FC236}">
                <a16:creationId xmlns:a16="http://schemas.microsoft.com/office/drawing/2014/main" id="{69326187-F8A3-46AF-9F56-5FB1FF5D30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1188" y="2419735"/>
            <a:ext cx="685800" cy="685800"/>
          </a:xfrm>
          <a:prstGeom prst="rect">
            <a:avLst/>
          </a:prstGeom>
        </p:spPr>
      </p:pic>
      <p:pic>
        <p:nvPicPr>
          <p:cNvPr id="78" name="Graphic 77" descr="Users">
            <a:extLst>
              <a:ext uri="{FF2B5EF4-FFF2-40B4-BE49-F238E27FC236}">
                <a16:creationId xmlns:a16="http://schemas.microsoft.com/office/drawing/2014/main" id="{03A1156D-284D-43F1-8CBF-FEC886BCBD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5466" y="567846"/>
            <a:ext cx="752737" cy="752737"/>
          </a:xfrm>
          <a:prstGeom prst="rect">
            <a:avLst/>
          </a:prstGeom>
        </p:spPr>
      </p:pic>
      <p:pic>
        <p:nvPicPr>
          <p:cNvPr id="79" name="Graphic 78" descr="Puzzle">
            <a:extLst>
              <a:ext uri="{FF2B5EF4-FFF2-40B4-BE49-F238E27FC236}">
                <a16:creationId xmlns:a16="http://schemas.microsoft.com/office/drawing/2014/main" id="{5501B86A-86CF-43BB-AFE3-5397D9E0C0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85466" y="2815687"/>
            <a:ext cx="741479" cy="741479"/>
          </a:xfrm>
          <a:prstGeom prst="rect">
            <a:avLst/>
          </a:prstGeom>
        </p:spPr>
      </p:pic>
      <p:pic>
        <p:nvPicPr>
          <p:cNvPr id="80" name="Graphic 79" descr="Lightbulb">
            <a:extLst>
              <a:ext uri="{FF2B5EF4-FFF2-40B4-BE49-F238E27FC236}">
                <a16:creationId xmlns:a16="http://schemas.microsoft.com/office/drawing/2014/main" id="{DACC945D-C693-434C-8268-1709E43989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0809" y="2815687"/>
            <a:ext cx="691361" cy="691361"/>
          </a:xfrm>
          <a:prstGeom prst="rect">
            <a:avLst/>
          </a:prstGeom>
        </p:spPr>
      </p:pic>
      <p:pic>
        <p:nvPicPr>
          <p:cNvPr id="81" name="Graphic 80" descr="Rocket">
            <a:extLst>
              <a:ext uri="{FF2B5EF4-FFF2-40B4-BE49-F238E27FC236}">
                <a16:creationId xmlns:a16="http://schemas.microsoft.com/office/drawing/2014/main" id="{23FAA4BB-5EF2-48E3-AF68-928CF9C4002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8332" y="717647"/>
            <a:ext cx="600326" cy="600326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211670" y="211359"/>
            <a:ext cx="1488341" cy="739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>
                <a:solidFill>
                  <a:srgbClr val="4F6A79"/>
                </a:solidFill>
              </a:rPr>
              <a:t>Agenda</a:t>
            </a:r>
            <a:endParaRPr lang="en-US" b="1" dirty="0">
              <a:solidFill>
                <a:srgbClr val="4F6A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6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9195AD0-61BA-4DF2-A72F-BB71CF18E9F7}"/>
              </a:ext>
            </a:extLst>
          </p:cNvPr>
          <p:cNvSpPr txBox="1"/>
          <p:nvPr/>
        </p:nvSpPr>
        <p:spPr>
          <a:xfrm>
            <a:off x="425862" y="264266"/>
            <a:ext cx="807310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2700" b="1" kern="1200" spc="-45" dirty="0">
                <a:solidFill>
                  <a:srgbClr val="4F6A79"/>
                </a:solidFill>
                <a:latin typeface="+mj-lt"/>
                <a:ea typeface="+mj-ea"/>
                <a:cs typeface="+mj-cs"/>
              </a:rPr>
              <a:t>Our</a:t>
            </a:r>
            <a:r>
              <a:rPr lang="en-US" sz="3750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2700" b="1" kern="1200" spc="-45" dirty="0">
                <a:solidFill>
                  <a:srgbClr val="4F6A79"/>
                </a:solidFill>
                <a:latin typeface="+mj-lt"/>
                <a:ea typeface="+mj-ea"/>
                <a:cs typeface="+mj-cs"/>
              </a:rPr>
              <a:t>Research</a:t>
            </a:r>
            <a:endParaRPr lang="en-US" sz="2700" b="1" kern="1200" spc="-45" dirty="0">
              <a:solidFill>
                <a:srgbClr val="4F6A7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5734D-EB1E-4E36-B269-E527F71AA918}"/>
              </a:ext>
            </a:extLst>
          </p:cNvPr>
          <p:cNvSpPr txBox="1"/>
          <p:nvPr/>
        </p:nvSpPr>
        <p:spPr>
          <a:xfrm>
            <a:off x="600231" y="1512173"/>
            <a:ext cx="19001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125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Verify existing models using large data samples </a:t>
            </a:r>
            <a:endParaRPr lang="en-GB" sz="1125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AD62C7-7932-41A2-B5E9-59F44F4DBB56}"/>
              </a:ext>
            </a:extLst>
          </p:cNvPr>
          <p:cNvSpPr/>
          <p:nvPr/>
        </p:nvSpPr>
        <p:spPr>
          <a:xfrm>
            <a:off x="456551" y="1239862"/>
            <a:ext cx="73890" cy="810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6A7EF-B515-4527-98AA-1746E60606B6}"/>
              </a:ext>
            </a:extLst>
          </p:cNvPr>
          <p:cNvSpPr txBox="1"/>
          <p:nvPr/>
        </p:nvSpPr>
        <p:spPr>
          <a:xfrm>
            <a:off x="600232" y="1182858"/>
            <a:ext cx="1491389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GB" sz="1875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Verify</a:t>
            </a:r>
            <a:endParaRPr lang="en-GB" sz="1875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8AFAE-9CCC-43A6-9079-390A54A8C23B}"/>
              </a:ext>
            </a:extLst>
          </p:cNvPr>
          <p:cNvSpPr txBox="1"/>
          <p:nvPr/>
        </p:nvSpPr>
        <p:spPr>
          <a:xfrm>
            <a:off x="600231" y="2628704"/>
            <a:ext cx="19001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125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Focus on 4G technology due to lack of research in this area</a:t>
            </a:r>
            <a:endParaRPr lang="en-GB" sz="1125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5DB54-E749-4B0C-ADF8-05BD7AACC6DE}"/>
              </a:ext>
            </a:extLst>
          </p:cNvPr>
          <p:cNvSpPr/>
          <p:nvPr/>
        </p:nvSpPr>
        <p:spPr>
          <a:xfrm>
            <a:off x="456551" y="2356393"/>
            <a:ext cx="73890" cy="810791"/>
          </a:xfrm>
          <a:prstGeom prst="rect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42188-18D3-4C04-B7B7-95A29B76051A}"/>
              </a:ext>
            </a:extLst>
          </p:cNvPr>
          <p:cNvSpPr txBox="1"/>
          <p:nvPr/>
        </p:nvSpPr>
        <p:spPr>
          <a:xfrm>
            <a:off x="600232" y="2299389"/>
            <a:ext cx="1978894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GB" sz="1875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4G Technology</a:t>
            </a:r>
            <a:endParaRPr lang="en-GB" sz="1875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F5983D-3E2A-4537-A507-79D7E38C291B}"/>
              </a:ext>
            </a:extLst>
          </p:cNvPr>
          <p:cNvSpPr txBox="1"/>
          <p:nvPr/>
        </p:nvSpPr>
        <p:spPr>
          <a:xfrm>
            <a:off x="600231" y="3790954"/>
            <a:ext cx="1900129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125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Addressing new 4G data features that impact localization problem </a:t>
            </a:r>
            <a:endParaRPr lang="en-GB" sz="1125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E981F-CA67-4687-AF94-16C87D678A8E}"/>
              </a:ext>
            </a:extLst>
          </p:cNvPr>
          <p:cNvSpPr/>
          <p:nvPr/>
        </p:nvSpPr>
        <p:spPr>
          <a:xfrm>
            <a:off x="456551" y="3518644"/>
            <a:ext cx="73890" cy="810791"/>
          </a:xfrm>
          <a:prstGeom prst="rect">
            <a:avLst/>
          </a:prstGeom>
          <a:solidFill>
            <a:srgbClr val="FC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26CC9-4995-47D3-8195-CB3B79FA5F48}"/>
              </a:ext>
            </a:extLst>
          </p:cNvPr>
          <p:cNvSpPr txBox="1"/>
          <p:nvPr/>
        </p:nvSpPr>
        <p:spPr>
          <a:xfrm>
            <a:off x="600232" y="3461639"/>
            <a:ext cx="173244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GB" sz="1875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New Features</a:t>
            </a:r>
            <a:endParaRPr lang="en-GB" sz="1875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547FA2-2348-466B-8BC1-734B8FFD030A}"/>
              </a:ext>
            </a:extLst>
          </p:cNvPr>
          <p:cNvSpPr txBox="1"/>
          <p:nvPr/>
        </p:nvSpPr>
        <p:spPr>
          <a:xfrm>
            <a:off x="6875903" y="2020303"/>
            <a:ext cx="1900129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125" kern="1200" dirty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using same mobile but different operators, Or different mobiles but same operator.</a:t>
            </a:r>
            <a:endParaRPr lang="en-GB" sz="1125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E5F361-5040-434B-8751-340D63FA8C58}"/>
              </a:ext>
            </a:extLst>
          </p:cNvPr>
          <p:cNvSpPr/>
          <p:nvPr/>
        </p:nvSpPr>
        <p:spPr>
          <a:xfrm>
            <a:off x="6732222" y="1747992"/>
            <a:ext cx="73890" cy="810791"/>
          </a:xfrm>
          <a:prstGeom prst="rect">
            <a:avLst/>
          </a:prstGeom>
          <a:solidFill>
            <a:srgbClr val="CB1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9DA1A-98B5-4949-BB35-FC121FADB67C}"/>
              </a:ext>
            </a:extLst>
          </p:cNvPr>
          <p:cNvSpPr txBox="1"/>
          <p:nvPr/>
        </p:nvSpPr>
        <p:spPr>
          <a:xfrm>
            <a:off x="6875903" y="1675748"/>
            <a:ext cx="204915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GB" sz="1875" b="1" kern="1200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Heterogeneity</a:t>
            </a:r>
            <a:endParaRPr lang="en-GB" sz="1875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C94D0-9F90-4875-B023-12FA256B36F5}"/>
              </a:ext>
            </a:extLst>
          </p:cNvPr>
          <p:cNvSpPr txBox="1"/>
          <p:nvPr/>
        </p:nvSpPr>
        <p:spPr>
          <a:xfrm>
            <a:off x="6875903" y="3136834"/>
            <a:ext cx="1900129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125" kern="1200" dirty="0" smtClean="0">
                <a:solidFill>
                  <a:srgbClr val="282F39"/>
                </a:solidFill>
                <a:latin typeface="Open Sans" panose="020B0606030504020204" pitchFamily="34" charset="0"/>
                <a:ea typeface="+mn-ea"/>
                <a:cs typeface="+mn-cs"/>
              </a:rPr>
              <a:t>Optimize model hyper-parameters  based on all above new research areas </a:t>
            </a:r>
            <a:endParaRPr lang="en-GB" sz="1125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5620D-8528-4F18-9318-F3A996B9029E}"/>
              </a:ext>
            </a:extLst>
          </p:cNvPr>
          <p:cNvSpPr/>
          <p:nvPr/>
        </p:nvSpPr>
        <p:spPr>
          <a:xfrm>
            <a:off x="6732222" y="2864523"/>
            <a:ext cx="73890" cy="810791"/>
          </a:xfrm>
          <a:prstGeom prst="rect">
            <a:avLst/>
          </a:prstGeom>
          <a:solidFill>
            <a:srgbClr val="42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BAAB6-96A1-4C40-A4E6-6EDA92DCEF60}"/>
              </a:ext>
            </a:extLst>
          </p:cNvPr>
          <p:cNvSpPr txBox="1"/>
          <p:nvPr/>
        </p:nvSpPr>
        <p:spPr>
          <a:xfrm>
            <a:off x="6875903" y="2807519"/>
            <a:ext cx="1491389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GB" sz="1875" b="1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Model</a:t>
            </a:r>
            <a:endParaRPr lang="en-GB" sz="1875" b="1" kern="1200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39F35F9D-E708-492E-8AD8-B650012A932E}"/>
              </a:ext>
            </a:extLst>
          </p:cNvPr>
          <p:cNvSpPr/>
          <p:nvPr/>
        </p:nvSpPr>
        <p:spPr>
          <a:xfrm rot="8661349">
            <a:off x="2927065" y="1421226"/>
            <a:ext cx="2129139" cy="863055"/>
          </a:xfrm>
          <a:prstGeom prst="trapezoid">
            <a:avLst>
              <a:gd name="adj" fmla="val 7169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43EAFDAA-0574-44A6-87A6-8061FD4FF05A}"/>
              </a:ext>
            </a:extLst>
          </p:cNvPr>
          <p:cNvSpPr/>
          <p:nvPr/>
        </p:nvSpPr>
        <p:spPr>
          <a:xfrm rot="12938651" flipH="1">
            <a:off x="4154471" y="1421226"/>
            <a:ext cx="2129139" cy="863055"/>
          </a:xfrm>
          <a:prstGeom prst="trapezoid">
            <a:avLst>
              <a:gd name="adj" fmla="val 7169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8" name="Trapezoid 27">
            <a:extLst>
              <a:ext uri="{FF2B5EF4-FFF2-40B4-BE49-F238E27FC236}">
                <a16:creationId xmlns:a16="http://schemas.microsoft.com/office/drawing/2014/main" id="{AE672940-231E-4FFE-8B61-6F7ABF515D7D}"/>
              </a:ext>
            </a:extLst>
          </p:cNvPr>
          <p:cNvSpPr/>
          <p:nvPr/>
        </p:nvSpPr>
        <p:spPr>
          <a:xfrm rot="4375532">
            <a:off x="2535548" y="2582444"/>
            <a:ext cx="2129139" cy="863055"/>
          </a:xfrm>
          <a:prstGeom prst="trapezoid">
            <a:avLst>
              <a:gd name="adj" fmla="val 7169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AD93B7F4-03D7-4642-AC2E-8BC23A696DCC}"/>
              </a:ext>
            </a:extLst>
          </p:cNvPr>
          <p:cNvSpPr/>
          <p:nvPr/>
        </p:nvSpPr>
        <p:spPr>
          <a:xfrm rot="17224468" flipH="1">
            <a:off x="4543891" y="2584479"/>
            <a:ext cx="2129139" cy="863055"/>
          </a:xfrm>
          <a:prstGeom prst="trapezoid">
            <a:avLst>
              <a:gd name="adj" fmla="val 716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GB" sz="1350" kern="1200" dirty="0">
                <a:solidFill>
                  <a:srgbClr val="FFFFFF"/>
                </a:solidFill>
                <a:latin typeface="Calibri" panose="020F0502020204030204"/>
              </a:rPr>
              <a:t> </a:t>
            </a: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EAAC14A7-908F-455B-AC20-E7C762666ABE}"/>
              </a:ext>
            </a:extLst>
          </p:cNvPr>
          <p:cNvSpPr/>
          <p:nvPr/>
        </p:nvSpPr>
        <p:spPr>
          <a:xfrm flipH="1">
            <a:off x="3499001" y="3315921"/>
            <a:ext cx="2209703" cy="844119"/>
          </a:xfrm>
          <a:prstGeom prst="trapezoid">
            <a:avLst>
              <a:gd name="adj" fmla="val 7590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GB" sz="1350" kern="1200" dirty="0">
                <a:solidFill>
                  <a:srgbClr val="FFFFFF"/>
                </a:solidFill>
                <a:latin typeface="Calibri" panose="020F0502020204030204"/>
              </a:rPr>
              <a:t> </a:t>
            </a: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F43632FF-C00D-4D91-BB7B-7EDE5468DBE0}"/>
              </a:ext>
            </a:extLst>
          </p:cNvPr>
          <p:cNvSpPr>
            <a:spLocks noEditPoints="1"/>
          </p:cNvSpPr>
          <p:nvPr/>
        </p:nvSpPr>
        <p:spPr bwMode="auto">
          <a:xfrm>
            <a:off x="4260622" y="2238210"/>
            <a:ext cx="735284" cy="948200"/>
          </a:xfrm>
          <a:custGeom>
            <a:avLst/>
            <a:gdLst>
              <a:gd name="T0" fmla="*/ 507 w 554"/>
              <a:gd name="T1" fmla="*/ 408 h 714"/>
              <a:gd name="T2" fmla="*/ 507 w 554"/>
              <a:gd name="T3" fmla="*/ 428 h 714"/>
              <a:gd name="T4" fmla="*/ 485 w 554"/>
              <a:gd name="T5" fmla="*/ 444 h 714"/>
              <a:gd name="T6" fmla="*/ 503 w 554"/>
              <a:gd name="T7" fmla="*/ 466 h 714"/>
              <a:gd name="T8" fmla="*/ 493 w 554"/>
              <a:gd name="T9" fmla="*/ 500 h 714"/>
              <a:gd name="T10" fmla="*/ 497 w 554"/>
              <a:gd name="T11" fmla="*/ 560 h 714"/>
              <a:gd name="T12" fmla="*/ 424 w 554"/>
              <a:gd name="T13" fmla="*/ 568 h 714"/>
              <a:gd name="T14" fmla="*/ 375 w 554"/>
              <a:gd name="T15" fmla="*/ 562 h 714"/>
              <a:gd name="T16" fmla="*/ 327 w 554"/>
              <a:gd name="T17" fmla="*/ 703 h 714"/>
              <a:gd name="T18" fmla="*/ 217 w 554"/>
              <a:gd name="T19" fmla="*/ 651 h 714"/>
              <a:gd name="T20" fmla="*/ 131 w 554"/>
              <a:gd name="T21" fmla="*/ 609 h 714"/>
              <a:gd name="T22" fmla="*/ 78 w 554"/>
              <a:gd name="T23" fmla="*/ 579 h 714"/>
              <a:gd name="T24" fmla="*/ 79 w 554"/>
              <a:gd name="T25" fmla="*/ 441 h 714"/>
              <a:gd name="T26" fmla="*/ 28 w 554"/>
              <a:gd name="T27" fmla="*/ 353 h 714"/>
              <a:gd name="T28" fmla="*/ 2 w 554"/>
              <a:gd name="T29" fmla="*/ 202 h 714"/>
              <a:gd name="T30" fmla="*/ 64 w 554"/>
              <a:gd name="T31" fmla="*/ 63 h 714"/>
              <a:gd name="T32" fmla="*/ 173 w 554"/>
              <a:gd name="T33" fmla="*/ 10 h 714"/>
              <a:gd name="T34" fmla="*/ 294 w 554"/>
              <a:gd name="T35" fmla="*/ 4 h 714"/>
              <a:gd name="T36" fmla="*/ 468 w 554"/>
              <a:gd name="T37" fmla="*/ 117 h 714"/>
              <a:gd name="T38" fmla="*/ 496 w 554"/>
              <a:gd name="T39" fmla="*/ 232 h 714"/>
              <a:gd name="T40" fmla="*/ 541 w 554"/>
              <a:gd name="T41" fmla="*/ 332 h 714"/>
              <a:gd name="T42" fmla="*/ 552 w 554"/>
              <a:gd name="T43" fmla="*/ 361 h 714"/>
              <a:gd name="T44" fmla="*/ 504 w 554"/>
              <a:gd name="T45" fmla="*/ 385 h 714"/>
              <a:gd name="T46" fmla="*/ 131 w 554"/>
              <a:gd name="T47" fmla="*/ 210 h 714"/>
              <a:gd name="T48" fmla="*/ 82 w 554"/>
              <a:gd name="T49" fmla="*/ 222 h 714"/>
              <a:gd name="T50" fmla="*/ 124 w 554"/>
              <a:gd name="T51" fmla="*/ 250 h 714"/>
              <a:gd name="T52" fmla="*/ 144 w 554"/>
              <a:gd name="T53" fmla="*/ 238 h 714"/>
              <a:gd name="T54" fmla="*/ 167 w 554"/>
              <a:gd name="T55" fmla="*/ 310 h 714"/>
              <a:gd name="T56" fmla="*/ 226 w 554"/>
              <a:gd name="T57" fmla="*/ 294 h 714"/>
              <a:gd name="T58" fmla="*/ 211 w 554"/>
              <a:gd name="T59" fmla="*/ 241 h 714"/>
              <a:gd name="T60" fmla="*/ 275 w 554"/>
              <a:gd name="T61" fmla="*/ 260 h 714"/>
              <a:gd name="T62" fmla="*/ 279 w 554"/>
              <a:gd name="T63" fmla="*/ 280 h 714"/>
              <a:gd name="T64" fmla="*/ 337 w 554"/>
              <a:gd name="T65" fmla="*/ 264 h 714"/>
              <a:gd name="T66" fmla="*/ 325 w 554"/>
              <a:gd name="T67" fmla="*/ 215 h 714"/>
              <a:gd name="T68" fmla="*/ 346 w 554"/>
              <a:gd name="T69" fmla="*/ 192 h 714"/>
              <a:gd name="T70" fmla="*/ 366 w 554"/>
              <a:gd name="T71" fmla="*/ 149 h 714"/>
              <a:gd name="T72" fmla="*/ 312 w 554"/>
              <a:gd name="T73" fmla="*/ 163 h 714"/>
              <a:gd name="T74" fmla="*/ 293 w 554"/>
              <a:gd name="T75" fmla="*/ 94 h 714"/>
              <a:gd name="T76" fmla="*/ 269 w 554"/>
              <a:gd name="T77" fmla="*/ 96 h 714"/>
              <a:gd name="T78" fmla="*/ 239 w 554"/>
              <a:gd name="T79" fmla="*/ 113 h 714"/>
              <a:gd name="T80" fmla="*/ 201 w 554"/>
              <a:gd name="T81" fmla="*/ 172 h 714"/>
              <a:gd name="T82" fmla="*/ 177 w 554"/>
              <a:gd name="T83" fmla="*/ 120 h 714"/>
              <a:gd name="T84" fmla="*/ 137 w 554"/>
              <a:gd name="T85" fmla="*/ 210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54" h="714">
                <a:moveTo>
                  <a:pt x="504" y="385"/>
                </a:moveTo>
                <a:cubicBezTo>
                  <a:pt x="505" y="392"/>
                  <a:pt x="506" y="400"/>
                  <a:pt x="507" y="408"/>
                </a:cubicBezTo>
                <a:cubicBezTo>
                  <a:pt x="508" y="413"/>
                  <a:pt x="509" y="418"/>
                  <a:pt x="509" y="423"/>
                </a:cubicBezTo>
                <a:cubicBezTo>
                  <a:pt x="509" y="425"/>
                  <a:pt x="508" y="427"/>
                  <a:pt x="507" y="428"/>
                </a:cubicBezTo>
                <a:cubicBezTo>
                  <a:pt x="500" y="432"/>
                  <a:pt x="494" y="437"/>
                  <a:pt x="487" y="441"/>
                </a:cubicBezTo>
                <a:cubicBezTo>
                  <a:pt x="487" y="442"/>
                  <a:pt x="486" y="442"/>
                  <a:pt x="485" y="444"/>
                </a:cubicBezTo>
                <a:cubicBezTo>
                  <a:pt x="490" y="449"/>
                  <a:pt x="496" y="454"/>
                  <a:pt x="501" y="459"/>
                </a:cubicBezTo>
                <a:cubicBezTo>
                  <a:pt x="503" y="461"/>
                  <a:pt x="504" y="463"/>
                  <a:pt x="503" y="466"/>
                </a:cubicBezTo>
                <a:cubicBezTo>
                  <a:pt x="499" y="475"/>
                  <a:pt x="496" y="485"/>
                  <a:pt x="493" y="495"/>
                </a:cubicBezTo>
                <a:cubicBezTo>
                  <a:pt x="493" y="496"/>
                  <a:pt x="493" y="498"/>
                  <a:pt x="493" y="500"/>
                </a:cubicBezTo>
                <a:cubicBezTo>
                  <a:pt x="497" y="511"/>
                  <a:pt x="502" y="522"/>
                  <a:pt x="504" y="533"/>
                </a:cubicBezTo>
                <a:cubicBezTo>
                  <a:pt x="507" y="543"/>
                  <a:pt x="505" y="553"/>
                  <a:pt x="497" y="560"/>
                </a:cubicBezTo>
                <a:cubicBezTo>
                  <a:pt x="494" y="563"/>
                  <a:pt x="491" y="564"/>
                  <a:pt x="487" y="565"/>
                </a:cubicBezTo>
                <a:cubicBezTo>
                  <a:pt x="466" y="570"/>
                  <a:pt x="445" y="570"/>
                  <a:pt x="424" y="568"/>
                </a:cubicBezTo>
                <a:cubicBezTo>
                  <a:pt x="409" y="567"/>
                  <a:pt x="394" y="565"/>
                  <a:pt x="379" y="563"/>
                </a:cubicBezTo>
                <a:cubicBezTo>
                  <a:pt x="378" y="562"/>
                  <a:pt x="377" y="562"/>
                  <a:pt x="375" y="562"/>
                </a:cubicBezTo>
                <a:cubicBezTo>
                  <a:pt x="367" y="613"/>
                  <a:pt x="358" y="663"/>
                  <a:pt x="349" y="714"/>
                </a:cubicBezTo>
                <a:cubicBezTo>
                  <a:pt x="341" y="710"/>
                  <a:pt x="334" y="707"/>
                  <a:pt x="327" y="703"/>
                </a:cubicBezTo>
                <a:cubicBezTo>
                  <a:pt x="307" y="694"/>
                  <a:pt x="287" y="684"/>
                  <a:pt x="267" y="675"/>
                </a:cubicBezTo>
                <a:cubicBezTo>
                  <a:pt x="250" y="667"/>
                  <a:pt x="234" y="659"/>
                  <a:pt x="217" y="651"/>
                </a:cubicBezTo>
                <a:cubicBezTo>
                  <a:pt x="200" y="643"/>
                  <a:pt x="183" y="635"/>
                  <a:pt x="166" y="626"/>
                </a:cubicBezTo>
                <a:cubicBezTo>
                  <a:pt x="154" y="621"/>
                  <a:pt x="143" y="614"/>
                  <a:pt x="131" y="609"/>
                </a:cubicBezTo>
                <a:cubicBezTo>
                  <a:pt x="115" y="601"/>
                  <a:pt x="98" y="594"/>
                  <a:pt x="82" y="586"/>
                </a:cubicBezTo>
                <a:cubicBezTo>
                  <a:pt x="78" y="585"/>
                  <a:pt x="78" y="583"/>
                  <a:pt x="78" y="579"/>
                </a:cubicBezTo>
                <a:cubicBezTo>
                  <a:pt x="79" y="545"/>
                  <a:pt x="80" y="511"/>
                  <a:pt x="80" y="477"/>
                </a:cubicBezTo>
                <a:cubicBezTo>
                  <a:pt x="80" y="465"/>
                  <a:pt x="80" y="453"/>
                  <a:pt x="79" y="441"/>
                </a:cubicBezTo>
                <a:cubicBezTo>
                  <a:pt x="79" y="439"/>
                  <a:pt x="78" y="436"/>
                  <a:pt x="76" y="435"/>
                </a:cubicBezTo>
                <a:cubicBezTo>
                  <a:pt x="56" y="410"/>
                  <a:pt x="40" y="382"/>
                  <a:pt x="28" y="353"/>
                </a:cubicBezTo>
                <a:cubicBezTo>
                  <a:pt x="20" y="334"/>
                  <a:pt x="13" y="314"/>
                  <a:pt x="9" y="294"/>
                </a:cubicBezTo>
                <a:cubicBezTo>
                  <a:pt x="2" y="264"/>
                  <a:pt x="0" y="233"/>
                  <a:pt x="2" y="202"/>
                </a:cubicBezTo>
                <a:cubicBezTo>
                  <a:pt x="3" y="181"/>
                  <a:pt x="7" y="159"/>
                  <a:pt x="15" y="138"/>
                </a:cubicBezTo>
                <a:cubicBezTo>
                  <a:pt x="25" y="109"/>
                  <a:pt x="41" y="84"/>
                  <a:pt x="64" y="63"/>
                </a:cubicBezTo>
                <a:cubicBezTo>
                  <a:pt x="81" y="48"/>
                  <a:pt x="100" y="35"/>
                  <a:pt x="122" y="27"/>
                </a:cubicBezTo>
                <a:cubicBezTo>
                  <a:pt x="139" y="20"/>
                  <a:pt x="155" y="14"/>
                  <a:pt x="173" y="10"/>
                </a:cubicBezTo>
                <a:cubicBezTo>
                  <a:pt x="190" y="6"/>
                  <a:pt x="207" y="5"/>
                  <a:pt x="225" y="3"/>
                </a:cubicBezTo>
                <a:cubicBezTo>
                  <a:pt x="248" y="0"/>
                  <a:pt x="271" y="1"/>
                  <a:pt x="294" y="4"/>
                </a:cubicBezTo>
                <a:cubicBezTo>
                  <a:pt x="340" y="9"/>
                  <a:pt x="382" y="23"/>
                  <a:pt x="418" y="53"/>
                </a:cubicBezTo>
                <a:cubicBezTo>
                  <a:pt x="439" y="71"/>
                  <a:pt x="456" y="92"/>
                  <a:pt x="468" y="117"/>
                </a:cubicBezTo>
                <a:cubicBezTo>
                  <a:pt x="479" y="138"/>
                  <a:pt x="486" y="160"/>
                  <a:pt x="490" y="183"/>
                </a:cubicBezTo>
                <a:cubicBezTo>
                  <a:pt x="493" y="199"/>
                  <a:pt x="495" y="216"/>
                  <a:pt x="496" y="232"/>
                </a:cubicBezTo>
                <a:cubicBezTo>
                  <a:pt x="496" y="246"/>
                  <a:pt x="501" y="257"/>
                  <a:pt x="507" y="268"/>
                </a:cubicBezTo>
                <a:cubicBezTo>
                  <a:pt x="518" y="290"/>
                  <a:pt x="530" y="311"/>
                  <a:pt x="541" y="332"/>
                </a:cubicBezTo>
                <a:cubicBezTo>
                  <a:pt x="546" y="341"/>
                  <a:pt x="548" y="351"/>
                  <a:pt x="552" y="361"/>
                </a:cubicBezTo>
                <a:cubicBezTo>
                  <a:pt x="552" y="361"/>
                  <a:pt x="552" y="361"/>
                  <a:pt x="552" y="361"/>
                </a:cubicBezTo>
                <a:cubicBezTo>
                  <a:pt x="554" y="373"/>
                  <a:pt x="550" y="379"/>
                  <a:pt x="538" y="381"/>
                </a:cubicBezTo>
                <a:cubicBezTo>
                  <a:pt x="527" y="382"/>
                  <a:pt x="516" y="383"/>
                  <a:pt x="504" y="385"/>
                </a:cubicBezTo>
                <a:close/>
                <a:moveTo>
                  <a:pt x="137" y="210"/>
                </a:moveTo>
                <a:cubicBezTo>
                  <a:pt x="134" y="210"/>
                  <a:pt x="133" y="210"/>
                  <a:pt x="131" y="210"/>
                </a:cubicBezTo>
                <a:cubicBezTo>
                  <a:pt x="123" y="209"/>
                  <a:pt x="116" y="209"/>
                  <a:pt x="108" y="209"/>
                </a:cubicBezTo>
                <a:cubicBezTo>
                  <a:pt x="97" y="209"/>
                  <a:pt x="88" y="213"/>
                  <a:pt x="82" y="222"/>
                </a:cubicBezTo>
                <a:cubicBezTo>
                  <a:pt x="72" y="238"/>
                  <a:pt x="83" y="255"/>
                  <a:pt x="101" y="257"/>
                </a:cubicBezTo>
                <a:cubicBezTo>
                  <a:pt x="110" y="258"/>
                  <a:pt x="117" y="255"/>
                  <a:pt x="124" y="250"/>
                </a:cubicBezTo>
                <a:cubicBezTo>
                  <a:pt x="131" y="246"/>
                  <a:pt x="137" y="242"/>
                  <a:pt x="144" y="238"/>
                </a:cubicBezTo>
                <a:cubicBezTo>
                  <a:pt x="144" y="238"/>
                  <a:pt x="144" y="238"/>
                  <a:pt x="144" y="238"/>
                </a:cubicBezTo>
                <a:cubicBezTo>
                  <a:pt x="151" y="261"/>
                  <a:pt x="157" y="284"/>
                  <a:pt x="163" y="307"/>
                </a:cubicBezTo>
                <a:cubicBezTo>
                  <a:pt x="163" y="309"/>
                  <a:pt x="164" y="310"/>
                  <a:pt x="167" y="310"/>
                </a:cubicBezTo>
                <a:cubicBezTo>
                  <a:pt x="175" y="307"/>
                  <a:pt x="183" y="305"/>
                  <a:pt x="191" y="303"/>
                </a:cubicBezTo>
                <a:cubicBezTo>
                  <a:pt x="203" y="300"/>
                  <a:pt x="214" y="297"/>
                  <a:pt x="226" y="294"/>
                </a:cubicBezTo>
                <a:cubicBezTo>
                  <a:pt x="223" y="289"/>
                  <a:pt x="221" y="285"/>
                  <a:pt x="218" y="281"/>
                </a:cubicBezTo>
                <a:cubicBezTo>
                  <a:pt x="209" y="269"/>
                  <a:pt x="206" y="256"/>
                  <a:pt x="211" y="241"/>
                </a:cubicBezTo>
                <a:cubicBezTo>
                  <a:pt x="218" y="223"/>
                  <a:pt x="239" y="215"/>
                  <a:pt x="255" y="224"/>
                </a:cubicBezTo>
                <a:cubicBezTo>
                  <a:pt x="270" y="232"/>
                  <a:pt x="276" y="244"/>
                  <a:pt x="275" y="260"/>
                </a:cubicBezTo>
                <a:cubicBezTo>
                  <a:pt x="275" y="267"/>
                  <a:pt x="275" y="273"/>
                  <a:pt x="275" y="280"/>
                </a:cubicBezTo>
                <a:cubicBezTo>
                  <a:pt x="276" y="280"/>
                  <a:pt x="278" y="280"/>
                  <a:pt x="279" y="280"/>
                </a:cubicBezTo>
                <a:cubicBezTo>
                  <a:pt x="296" y="276"/>
                  <a:pt x="312" y="271"/>
                  <a:pt x="329" y="267"/>
                </a:cubicBezTo>
                <a:cubicBezTo>
                  <a:pt x="332" y="266"/>
                  <a:pt x="336" y="266"/>
                  <a:pt x="337" y="264"/>
                </a:cubicBezTo>
                <a:cubicBezTo>
                  <a:pt x="338" y="262"/>
                  <a:pt x="336" y="258"/>
                  <a:pt x="336" y="255"/>
                </a:cubicBezTo>
                <a:cubicBezTo>
                  <a:pt x="332" y="242"/>
                  <a:pt x="328" y="228"/>
                  <a:pt x="325" y="215"/>
                </a:cubicBezTo>
                <a:cubicBezTo>
                  <a:pt x="323" y="207"/>
                  <a:pt x="321" y="199"/>
                  <a:pt x="319" y="191"/>
                </a:cubicBezTo>
                <a:cubicBezTo>
                  <a:pt x="328" y="192"/>
                  <a:pt x="337" y="193"/>
                  <a:pt x="346" y="192"/>
                </a:cubicBezTo>
                <a:cubicBezTo>
                  <a:pt x="352" y="192"/>
                  <a:pt x="358" y="191"/>
                  <a:pt x="364" y="188"/>
                </a:cubicBezTo>
                <a:cubicBezTo>
                  <a:pt x="379" y="179"/>
                  <a:pt x="380" y="159"/>
                  <a:pt x="366" y="149"/>
                </a:cubicBezTo>
                <a:cubicBezTo>
                  <a:pt x="358" y="143"/>
                  <a:pt x="344" y="143"/>
                  <a:pt x="334" y="149"/>
                </a:cubicBezTo>
                <a:cubicBezTo>
                  <a:pt x="327" y="154"/>
                  <a:pt x="319" y="158"/>
                  <a:pt x="312" y="163"/>
                </a:cubicBezTo>
                <a:cubicBezTo>
                  <a:pt x="309" y="154"/>
                  <a:pt x="306" y="144"/>
                  <a:pt x="304" y="135"/>
                </a:cubicBezTo>
                <a:cubicBezTo>
                  <a:pt x="300" y="122"/>
                  <a:pt x="296" y="108"/>
                  <a:pt x="293" y="94"/>
                </a:cubicBezTo>
                <a:cubicBezTo>
                  <a:pt x="292" y="91"/>
                  <a:pt x="290" y="90"/>
                  <a:pt x="287" y="91"/>
                </a:cubicBezTo>
                <a:cubicBezTo>
                  <a:pt x="281" y="93"/>
                  <a:pt x="275" y="94"/>
                  <a:pt x="269" y="96"/>
                </a:cubicBezTo>
                <a:cubicBezTo>
                  <a:pt x="258" y="99"/>
                  <a:pt x="247" y="102"/>
                  <a:pt x="234" y="105"/>
                </a:cubicBezTo>
                <a:cubicBezTo>
                  <a:pt x="236" y="108"/>
                  <a:pt x="238" y="111"/>
                  <a:pt x="239" y="113"/>
                </a:cubicBezTo>
                <a:cubicBezTo>
                  <a:pt x="248" y="127"/>
                  <a:pt x="250" y="141"/>
                  <a:pt x="243" y="156"/>
                </a:cubicBezTo>
                <a:cubicBezTo>
                  <a:pt x="236" y="171"/>
                  <a:pt x="217" y="179"/>
                  <a:pt x="201" y="172"/>
                </a:cubicBezTo>
                <a:cubicBezTo>
                  <a:pt x="185" y="165"/>
                  <a:pt x="178" y="153"/>
                  <a:pt x="177" y="135"/>
                </a:cubicBezTo>
                <a:cubicBezTo>
                  <a:pt x="177" y="131"/>
                  <a:pt x="177" y="126"/>
                  <a:pt x="177" y="120"/>
                </a:cubicBezTo>
                <a:cubicBezTo>
                  <a:pt x="157" y="126"/>
                  <a:pt x="137" y="131"/>
                  <a:pt x="117" y="136"/>
                </a:cubicBezTo>
                <a:cubicBezTo>
                  <a:pt x="124" y="161"/>
                  <a:pt x="130" y="185"/>
                  <a:pt x="137" y="2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srgbClr val="282F39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171844-DACF-44EB-A017-DF0C0418236C}"/>
              </a:ext>
            </a:extLst>
          </p:cNvPr>
          <p:cNvGrpSpPr/>
          <p:nvPr/>
        </p:nvGrpSpPr>
        <p:grpSpPr>
          <a:xfrm rot="2247443">
            <a:off x="3426376" y="2722651"/>
            <a:ext cx="284609" cy="616702"/>
            <a:chOff x="9490633" y="1499448"/>
            <a:chExt cx="1270458" cy="3028167"/>
          </a:xfrm>
          <a:solidFill>
            <a:schemeClr val="bg1"/>
          </a:solidFill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879628F0-E1F6-4842-897A-DC1133303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0649" y="1907294"/>
              <a:ext cx="822910" cy="1768535"/>
            </a:xfrm>
            <a:custGeom>
              <a:avLst/>
              <a:gdLst>
                <a:gd name="T0" fmla="*/ 39 w 233"/>
                <a:gd name="T1" fmla="*/ 495 h 500"/>
                <a:gd name="T2" fmla="*/ 32 w 233"/>
                <a:gd name="T3" fmla="*/ 475 h 500"/>
                <a:gd name="T4" fmla="*/ 10 w 233"/>
                <a:gd name="T5" fmla="*/ 385 h 500"/>
                <a:gd name="T6" fmla="*/ 1 w 233"/>
                <a:gd name="T7" fmla="*/ 262 h 500"/>
                <a:gd name="T8" fmla="*/ 14 w 233"/>
                <a:gd name="T9" fmla="*/ 133 h 500"/>
                <a:gd name="T10" fmla="*/ 43 w 233"/>
                <a:gd name="T11" fmla="*/ 30 h 500"/>
                <a:gd name="T12" fmla="*/ 53 w 233"/>
                <a:gd name="T13" fmla="*/ 4 h 500"/>
                <a:gd name="T14" fmla="*/ 59 w 233"/>
                <a:gd name="T15" fmla="*/ 0 h 500"/>
                <a:gd name="T16" fmla="*/ 157 w 233"/>
                <a:gd name="T17" fmla="*/ 3 h 500"/>
                <a:gd name="T18" fmla="*/ 183 w 233"/>
                <a:gd name="T19" fmla="*/ 3 h 500"/>
                <a:gd name="T20" fmla="*/ 190 w 233"/>
                <a:gd name="T21" fmla="*/ 8 h 500"/>
                <a:gd name="T22" fmla="*/ 226 w 233"/>
                <a:gd name="T23" fmla="*/ 170 h 500"/>
                <a:gd name="T24" fmla="*/ 215 w 233"/>
                <a:gd name="T25" fmla="*/ 378 h 500"/>
                <a:gd name="T26" fmla="*/ 179 w 233"/>
                <a:gd name="T27" fmla="*/ 497 h 500"/>
                <a:gd name="T28" fmla="*/ 174 w 233"/>
                <a:gd name="T29" fmla="*/ 500 h 500"/>
                <a:gd name="T30" fmla="*/ 90 w 233"/>
                <a:gd name="T31" fmla="*/ 497 h 500"/>
                <a:gd name="T32" fmla="*/ 44 w 233"/>
                <a:gd name="T33" fmla="*/ 496 h 500"/>
                <a:gd name="T34" fmla="*/ 39 w 233"/>
                <a:gd name="T35" fmla="*/ 495 h 500"/>
                <a:gd name="T36" fmla="*/ 148 w 233"/>
                <a:gd name="T37" fmla="*/ 145 h 500"/>
                <a:gd name="T38" fmla="*/ 154 w 233"/>
                <a:gd name="T39" fmla="*/ 80 h 500"/>
                <a:gd name="T40" fmla="*/ 90 w 233"/>
                <a:gd name="T41" fmla="*/ 74 h 500"/>
                <a:gd name="T42" fmla="*/ 83 w 233"/>
                <a:gd name="T43" fmla="*/ 139 h 500"/>
                <a:gd name="T44" fmla="*/ 148 w 233"/>
                <a:gd name="T45" fmla="*/ 14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3" h="500">
                  <a:moveTo>
                    <a:pt x="39" y="495"/>
                  </a:moveTo>
                  <a:cubicBezTo>
                    <a:pt x="36" y="488"/>
                    <a:pt x="34" y="481"/>
                    <a:pt x="32" y="475"/>
                  </a:cubicBezTo>
                  <a:cubicBezTo>
                    <a:pt x="22" y="445"/>
                    <a:pt x="15" y="415"/>
                    <a:pt x="10" y="385"/>
                  </a:cubicBezTo>
                  <a:cubicBezTo>
                    <a:pt x="3" y="344"/>
                    <a:pt x="0" y="303"/>
                    <a:pt x="1" y="262"/>
                  </a:cubicBezTo>
                  <a:cubicBezTo>
                    <a:pt x="1" y="219"/>
                    <a:pt x="5" y="176"/>
                    <a:pt x="14" y="133"/>
                  </a:cubicBezTo>
                  <a:cubicBezTo>
                    <a:pt x="20" y="98"/>
                    <a:pt x="30" y="63"/>
                    <a:pt x="43" y="30"/>
                  </a:cubicBezTo>
                  <a:cubicBezTo>
                    <a:pt x="46" y="21"/>
                    <a:pt x="49" y="13"/>
                    <a:pt x="53" y="4"/>
                  </a:cubicBezTo>
                  <a:cubicBezTo>
                    <a:pt x="54" y="1"/>
                    <a:pt x="55" y="0"/>
                    <a:pt x="59" y="0"/>
                  </a:cubicBezTo>
                  <a:cubicBezTo>
                    <a:pt x="91" y="1"/>
                    <a:pt x="124" y="2"/>
                    <a:pt x="157" y="3"/>
                  </a:cubicBezTo>
                  <a:cubicBezTo>
                    <a:pt x="165" y="3"/>
                    <a:pt x="174" y="3"/>
                    <a:pt x="183" y="3"/>
                  </a:cubicBezTo>
                  <a:cubicBezTo>
                    <a:pt x="186" y="3"/>
                    <a:pt x="188" y="4"/>
                    <a:pt x="190" y="8"/>
                  </a:cubicBezTo>
                  <a:cubicBezTo>
                    <a:pt x="210" y="60"/>
                    <a:pt x="221" y="115"/>
                    <a:pt x="226" y="170"/>
                  </a:cubicBezTo>
                  <a:cubicBezTo>
                    <a:pt x="233" y="240"/>
                    <a:pt x="229" y="309"/>
                    <a:pt x="215" y="378"/>
                  </a:cubicBezTo>
                  <a:cubicBezTo>
                    <a:pt x="207" y="419"/>
                    <a:pt x="195" y="459"/>
                    <a:pt x="179" y="497"/>
                  </a:cubicBezTo>
                  <a:cubicBezTo>
                    <a:pt x="178" y="498"/>
                    <a:pt x="176" y="500"/>
                    <a:pt x="174" y="500"/>
                  </a:cubicBezTo>
                  <a:cubicBezTo>
                    <a:pt x="146" y="499"/>
                    <a:pt x="118" y="498"/>
                    <a:pt x="90" y="497"/>
                  </a:cubicBezTo>
                  <a:cubicBezTo>
                    <a:pt x="75" y="497"/>
                    <a:pt x="59" y="497"/>
                    <a:pt x="44" y="496"/>
                  </a:cubicBezTo>
                  <a:cubicBezTo>
                    <a:pt x="42" y="496"/>
                    <a:pt x="40" y="496"/>
                    <a:pt x="39" y="495"/>
                  </a:cubicBezTo>
                  <a:close/>
                  <a:moveTo>
                    <a:pt x="148" y="145"/>
                  </a:moveTo>
                  <a:cubicBezTo>
                    <a:pt x="168" y="129"/>
                    <a:pt x="171" y="100"/>
                    <a:pt x="154" y="80"/>
                  </a:cubicBezTo>
                  <a:cubicBezTo>
                    <a:pt x="139" y="61"/>
                    <a:pt x="109" y="58"/>
                    <a:pt x="90" y="74"/>
                  </a:cubicBezTo>
                  <a:cubicBezTo>
                    <a:pt x="70" y="90"/>
                    <a:pt x="67" y="119"/>
                    <a:pt x="83" y="139"/>
                  </a:cubicBezTo>
                  <a:cubicBezTo>
                    <a:pt x="99" y="159"/>
                    <a:pt x="128" y="161"/>
                    <a:pt x="148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GB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DFE505A-F538-4DD6-8320-12D016BA7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867" y="3109176"/>
              <a:ext cx="321224" cy="927579"/>
            </a:xfrm>
            <a:custGeom>
              <a:avLst/>
              <a:gdLst>
                <a:gd name="T0" fmla="*/ 38 w 91"/>
                <a:gd name="T1" fmla="*/ 0 h 262"/>
                <a:gd name="T2" fmla="*/ 53 w 91"/>
                <a:gd name="T3" fmla="*/ 12 h 262"/>
                <a:gd name="T4" fmla="*/ 83 w 91"/>
                <a:gd name="T5" fmla="*/ 36 h 262"/>
                <a:gd name="T6" fmla="*/ 89 w 91"/>
                <a:gd name="T7" fmla="*/ 42 h 262"/>
                <a:gd name="T8" fmla="*/ 90 w 91"/>
                <a:gd name="T9" fmla="*/ 47 h 262"/>
                <a:gd name="T10" fmla="*/ 71 w 91"/>
                <a:gd name="T11" fmla="*/ 164 h 262"/>
                <a:gd name="T12" fmla="*/ 57 w 91"/>
                <a:gd name="T13" fmla="*/ 256 h 262"/>
                <a:gd name="T14" fmla="*/ 55 w 91"/>
                <a:gd name="T15" fmla="*/ 262 h 262"/>
                <a:gd name="T16" fmla="*/ 49 w 91"/>
                <a:gd name="T17" fmla="*/ 248 h 262"/>
                <a:gd name="T18" fmla="*/ 23 w 91"/>
                <a:gd name="T19" fmla="*/ 194 h 262"/>
                <a:gd name="T20" fmla="*/ 5 w 91"/>
                <a:gd name="T21" fmla="*/ 157 h 262"/>
                <a:gd name="T22" fmla="*/ 4 w 91"/>
                <a:gd name="T23" fmla="*/ 134 h 262"/>
                <a:gd name="T24" fmla="*/ 37 w 91"/>
                <a:gd name="T25" fmla="*/ 4 h 262"/>
                <a:gd name="T26" fmla="*/ 38 w 91"/>
                <a:gd name="T2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262">
                  <a:moveTo>
                    <a:pt x="38" y="0"/>
                  </a:moveTo>
                  <a:cubicBezTo>
                    <a:pt x="43" y="4"/>
                    <a:pt x="48" y="8"/>
                    <a:pt x="53" y="12"/>
                  </a:cubicBezTo>
                  <a:cubicBezTo>
                    <a:pt x="63" y="20"/>
                    <a:pt x="73" y="28"/>
                    <a:pt x="83" y="36"/>
                  </a:cubicBezTo>
                  <a:cubicBezTo>
                    <a:pt x="85" y="38"/>
                    <a:pt x="88" y="40"/>
                    <a:pt x="89" y="42"/>
                  </a:cubicBezTo>
                  <a:cubicBezTo>
                    <a:pt x="90" y="43"/>
                    <a:pt x="91" y="46"/>
                    <a:pt x="90" y="47"/>
                  </a:cubicBezTo>
                  <a:cubicBezTo>
                    <a:pt x="84" y="86"/>
                    <a:pt x="78" y="125"/>
                    <a:pt x="71" y="164"/>
                  </a:cubicBezTo>
                  <a:cubicBezTo>
                    <a:pt x="66" y="195"/>
                    <a:pt x="61" y="225"/>
                    <a:pt x="57" y="256"/>
                  </a:cubicBezTo>
                  <a:cubicBezTo>
                    <a:pt x="56" y="258"/>
                    <a:pt x="56" y="259"/>
                    <a:pt x="55" y="262"/>
                  </a:cubicBezTo>
                  <a:cubicBezTo>
                    <a:pt x="53" y="257"/>
                    <a:pt x="51" y="252"/>
                    <a:pt x="49" y="248"/>
                  </a:cubicBezTo>
                  <a:cubicBezTo>
                    <a:pt x="40" y="230"/>
                    <a:pt x="32" y="212"/>
                    <a:pt x="23" y="194"/>
                  </a:cubicBezTo>
                  <a:cubicBezTo>
                    <a:pt x="17" y="182"/>
                    <a:pt x="12" y="169"/>
                    <a:pt x="5" y="157"/>
                  </a:cubicBezTo>
                  <a:cubicBezTo>
                    <a:pt x="0" y="149"/>
                    <a:pt x="1" y="142"/>
                    <a:pt x="4" y="134"/>
                  </a:cubicBezTo>
                  <a:cubicBezTo>
                    <a:pt x="20" y="92"/>
                    <a:pt x="30" y="48"/>
                    <a:pt x="37" y="4"/>
                  </a:cubicBezTo>
                  <a:cubicBezTo>
                    <a:pt x="37" y="3"/>
                    <a:pt x="37" y="2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GB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40D20090-FAD1-4B37-A40B-301683E70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633" y="3087521"/>
              <a:ext cx="295959" cy="913142"/>
            </a:xfrm>
            <a:custGeom>
              <a:avLst/>
              <a:gdLst>
                <a:gd name="T0" fmla="*/ 55 w 84"/>
                <a:gd name="T1" fmla="*/ 0 h 258"/>
                <a:gd name="T2" fmla="*/ 59 w 84"/>
                <a:gd name="T3" fmla="*/ 34 h 258"/>
                <a:gd name="T4" fmla="*/ 76 w 84"/>
                <a:gd name="T5" fmla="*/ 117 h 258"/>
                <a:gd name="T6" fmla="*/ 84 w 84"/>
                <a:gd name="T7" fmla="*/ 145 h 258"/>
                <a:gd name="T8" fmla="*/ 83 w 84"/>
                <a:gd name="T9" fmla="*/ 149 h 258"/>
                <a:gd name="T10" fmla="*/ 55 w 84"/>
                <a:gd name="T11" fmla="*/ 201 h 258"/>
                <a:gd name="T12" fmla="*/ 28 w 84"/>
                <a:gd name="T13" fmla="*/ 251 h 258"/>
                <a:gd name="T14" fmla="*/ 23 w 84"/>
                <a:gd name="T15" fmla="*/ 258 h 258"/>
                <a:gd name="T16" fmla="*/ 20 w 84"/>
                <a:gd name="T17" fmla="*/ 234 h 258"/>
                <a:gd name="T18" fmla="*/ 7 w 84"/>
                <a:gd name="T19" fmla="*/ 109 h 258"/>
                <a:gd name="T20" fmla="*/ 0 w 84"/>
                <a:gd name="T21" fmla="*/ 44 h 258"/>
                <a:gd name="T22" fmla="*/ 2 w 84"/>
                <a:gd name="T23" fmla="*/ 38 h 258"/>
                <a:gd name="T24" fmla="*/ 53 w 84"/>
                <a:gd name="T25" fmla="*/ 1 h 258"/>
                <a:gd name="T26" fmla="*/ 55 w 84"/>
                <a:gd name="T2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58">
                  <a:moveTo>
                    <a:pt x="55" y="0"/>
                  </a:moveTo>
                  <a:cubicBezTo>
                    <a:pt x="56" y="12"/>
                    <a:pt x="57" y="23"/>
                    <a:pt x="59" y="34"/>
                  </a:cubicBezTo>
                  <a:cubicBezTo>
                    <a:pt x="63" y="62"/>
                    <a:pt x="68" y="90"/>
                    <a:pt x="76" y="117"/>
                  </a:cubicBezTo>
                  <a:cubicBezTo>
                    <a:pt x="79" y="127"/>
                    <a:pt x="81" y="136"/>
                    <a:pt x="84" y="145"/>
                  </a:cubicBezTo>
                  <a:cubicBezTo>
                    <a:pt x="84" y="146"/>
                    <a:pt x="84" y="148"/>
                    <a:pt x="83" y="149"/>
                  </a:cubicBezTo>
                  <a:cubicBezTo>
                    <a:pt x="74" y="167"/>
                    <a:pt x="65" y="184"/>
                    <a:pt x="55" y="201"/>
                  </a:cubicBezTo>
                  <a:cubicBezTo>
                    <a:pt x="46" y="218"/>
                    <a:pt x="37" y="234"/>
                    <a:pt x="28" y="251"/>
                  </a:cubicBezTo>
                  <a:cubicBezTo>
                    <a:pt x="27" y="253"/>
                    <a:pt x="25" y="256"/>
                    <a:pt x="23" y="258"/>
                  </a:cubicBezTo>
                  <a:cubicBezTo>
                    <a:pt x="22" y="250"/>
                    <a:pt x="21" y="242"/>
                    <a:pt x="20" y="234"/>
                  </a:cubicBezTo>
                  <a:cubicBezTo>
                    <a:pt x="16" y="193"/>
                    <a:pt x="11" y="151"/>
                    <a:pt x="7" y="109"/>
                  </a:cubicBezTo>
                  <a:cubicBezTo>
                    <a:pt x="5" y="88"/>
                    <a:pt x="2" y="66"/>
                    <a:pt x="0" y="44"/>
                  </a:cubicBezTo>
                  <a:cubicBezTo>
                    <a:pt x="0" y="42"/>
                    <a:pt x="1" y="39"/>
                    <a:pt x="2" y="38"/>
                  </a:cubicBezTo>
                  <a:cubicBezTo>
                    <a:pt x="19" y="26"/>
                    <a:pt x="36" y="13"/>
                    <a:pt x="53" y="1"/>
                  </a:cubicBezTo>
                  <a:cubicBezTo>
                    <a:pt x="54" y="0"/>
                    <a:pt x="54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GB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7E1966CF-B23C-430F-8601-FB306A403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731" y="3771475"/>
              <a:ext cx="517929" cy="756140"/>
            </a:xfrm>
            <a:custGeom>
              <a:avLst/>
              <a:gdLst>
                <a:gd name="T0" fmla="*/ 55 w 147"/>
                <a:gd name="T1" fmla="*/ 36 h 214"/>
                <a:gd name="T2" fmla="*/ 50 w 147"/>
                <a:gd name="T3" fmla="*/ 59 h 214"/>
                <a:gd name="T4" fmla="*/ 59 w 147"/>
                <a:gd name="T5" fmla="*/ 99 h 214"/>
                <a:gd name="T6" fmla="*/ 74 w 147"/>
                <a:gd name="T7" fmla="*/ 125 h 214"/>
                <a:gd name="T8" fmla="*/ 87 w 147"/>
                <a:gd name="T9" fmla="*/ 80 h 214"/>
                <a:gd name="T10" fmla="*/ 117 w 147"/>
                <a:gd name="T11" fmla="*/ 43 h 214"/>
                <a:gd name="T12" fmla="*/ 119 w 147"/>
                <a:gd name="T13" fmla="*/ 85 h 214"/>
                <a:gd name="T14" fmla="*/ 127 w 147"/>
                <a:gd name="T15" fmla="*/ 75 h 214"/>
                <a:gd name="T16" fmla="*/ 134 w 147"/>
                <a:gd name="T17" fmla="*/ 22 h 214"/>
                <a:gd name="T18" fmla="*/ 133 w 147"/>
                <a:gd name="T19" fmla="*/ 10 h 214"/>
                <a:gd name="T20" fmla="*/ 139 w 147"/>
                <a:gd name="T21" fmla="*/ 25 h 214"/>
                <a:gd name="T22" fmla="*/ 135 w 147"/>
                <a:gd name="T23" fmla="*/ 96 h 214"/>
                <a:gd name="T24" fmla="*/ 118 w 147"/>
                <a:gd name="T25" fmla="*/ 140 h 214"/>
                <a:gd name="T26" fmla="*/ 114 w 147"/>
                <a:gd name="T27" fmla="*/ 154 h 214"/>
                <a:gd name="T28" fmla="*/ 99 w 147"/>
                <a:gd name="T29" fmla="*/ 125 h 214"/>
                <a:gd name="T30" fmla="*/ 102 w 147"/>
                <a:gd name="T31" fmla="*/ 93 h 214"/>
                <a:gd name="T32" fmla="*/ 94 w 147"/>
                <a:gd name="T33" fmla="*/ 114 h 214"/>
                <a:gd name="T34" fmla="*/ 94 w 147"/>
                <a:gd name="T35" fmla="*/ 155 h 214"/>
                <a:gd name="T36" fmla="*/ 85 w 147"/>
                <a:gd name="T37" fmla="*/ 191 h 214"/>
                <a:gd name="T38" fmla="*/ 61 w 147"/>
                <a:gd name="T39" fmla="*/ 214 h 214"/>
                <a:gd name="T40" fmla="*/ 50 w 147"/>
                <a:gd name="T41" fmla="*/ 173 h 214"/>
                <a:gd name="T42" fmla="*/ 33 w 147"/>
                <a:gd name="T43" fmla="*/ 107 h 214"/>
                <a:gd name="T44" fmla="*/ 38 w 147"/>
                <a:gd name="T45" fmla="*/ 86 h 214"/>
                <a:gd name="T46" fmla="*/ 29 w 147"/>
                <a:gd name="T47" fmla="*/ 103 h 214"/>
                <a:gd name="T48" fmla="*/ 25 w 147"/>
                <a:gd name="T49" fmla="*/ 125 h 214"/>
                <a:gd name="T50" fmla="*/ 13 w 147"/>
                <a:gd name="T51" fmla="*/ 141 h 214"/>
                <a:gd name="T52" fmla="*/ 3 w 147"/>
                <a:gd name="T53" fmla="*/ 70 h 214"/>
                <a:gd name="T54" fmla="*/ 12 w 147"/>
                <a:gd name="T55" fmla="*/ 12 h 214"/>
                <a:gd name="T56" fmla="*/ 21 w 147"/>
                <a:gd name="T57" fmla="*/ 0 h 214"/>
                <a:gd name="T58" fmla="*/ 21 w 147"/>
                <a:gd name="T59" fmla="*/ 72 h 214"/>
                <a:gd name="T60" fmla="*/ 55 w 147"/>
                <a:gd name="T61" fmla="*/ 3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7" h="214">
                  <a:moveTo>
                    <a:pt x="55" y="36"/>
                  </a:moveTo>
                  <a:cubicBezTo>
                    <a:pt x="53" y="44"/>
                    <a:pt x="51" y="51"/>
                    <a:pt x="50" y="59"/>
                  </a:cubicBezTo>
                  <a:cubicBezTo>
                    <a:pt x="48" y="74"/>
                    <a:pt x="52" y="86"/>
                    <a:pt x="59" y="99"/>
                  </a:cubicBezTo>
                  <a:cubicBezTo>
                    <a:pt x="64" y="107"/>
                    <a:pt x="69" y="116"/>
                    <a:pt x="74" y="125"/>
                  </a:cubicBezTo>
                  <a:cubicBezTo>
                    <a:pt x="75" y="109"/>
                    <a:pt x="79" y="94"/>
                    <a:pt x="87" y="80"/>
                  </a:cubicBezTo>
                  <a:cubicBezTo>
                    <a:pt x="94" y="66"/>
                    <a:pt x="104" y="54"/>
                    <a:pt x="117" y="43"/>
                  </a:cubicBezTo>
                  <a:cubicBezTo>
                    <a:pt x="120" y="57"/>
                    <a:pt x="121" y="71"/>
                    <a:pt x="119" y="85"/>
                  </a:cubicBezTo>
                  <a:cubicBezTo>
                    <a:pt x="124" y="83"/>
                    <a:pt x="126" y="79"/>
                    <a:pt x="127" y="75"/>
                  </a:cubicBezTo>
                  <a:cubicBezTo>
                    <a:pt x="135" y="58"/>
                    <a:pt x="136" y="40"/>
                    <a:pt x="134" y="22"/>
                  </a:cubicBezTo>
                  <a:cubicBezTo>
                    <a:pt x="134" y="18"/>
                    <a:pt x="133" y="14"/>
                    <a:pt x="133" y="10"/>
                  </a:cubicBezTo>
                  <a:cubicBezTo>
                    <a:pt x="135" y="15"/>
                    <a:pt x="138" y="20"/>
                    <a:pt x="139" y="25"/>
                  </a:cubicBezTo>
                  <a:cubicBezTo>
                    <a:pt x="147" y="50"/>
                    <a:pt x="144" y="73"/>
                    <a:pt x="135" y="96"/>
                  </a:cubicBezTo>
                  <a:cubicBezTo>
                    <a:pt x="130" y="111"/>
                    <a:pt x="123" y="126"/>
                    <a:pt x="118" y="140"/>
                  </a:cubicBezTo>
                  <a:cubicBezTo>
                    <a:pt x="116" y="145"/>
                    <a:pt x="115" y="149"/>
                    <a:pt x="114" y="154"/>
                  </a:cubicBezTo>
                  <a:cubicBezTo>
                    <a:pt x="108" y="145"/>
                    <a:pt x="102" y="136"/>
                    <a:pt x="99" y="125"/>
                  </a:cubicBezTo>
                  <a:cubicBezTo>
                    <a:pt x="97" y="114"/>
                    <a:pt x="99" y="103"/>
                    <a:pt x="102" y="93"/>
                  </a:cubicBezTo>
                  <a:cubicBezTo>
                    <a:pt x="97" y="99"/>
                    <a:pt x="95" y="106"/>
                    <a:pt x="94" y="114"/>
                  </a:cubicBezTo>
                  <a:cubicBezTo>
                    <a:pt x="94" y="127"/>
                    <a:pt x="94" y="141"/>
                    <a:pt x="94" y="155"/>
                  </a:cubicBezTo>
                  <a:cubicBezTo>
                    <a:pt x="94" y="167"/>
                    <a:pt x="92" y="180"/>
                    <a:pt x="85" y="191"/>
                  </a:cubicBezTo>
                  <a:cubicBezTo>
                    <a:pt x="79" y="201"/>
                    <a:pt x="72" y="209"/>
                    <a:pt x="61" y="214"/>
                  </a:cubicBezTo>
                  <a:cubicBezTo>
                    <a:pt x="63" y="198"/>
                    <a:pt x="55" y="186"/>
                    <a:pt x="50" y="173"/>
                  </a:cubicBezTo>
                  <a:cubicBezTo>
                    <a:pt x="40" y="152"/>
                    <a:pt x="30" y="131"/>
                    <a:pt x="33" y="107"/>
                  </a:cubicBezTo>
                  <a:cubicBezTo>
                    <a:pt x="34" y="100"/>
                    <a:pt x="36" y="94"/>
                    <a:pt x="38" y="86"/>
                  </a:cubicBezTo>
                  <a:cubicBezTo>
                    <a:pt x="32" y="91"/>
                    <a:pt x="30" y="97"/>
                    <a:pt x="29" y="103"/>
                  </a:cubicBezTo>
                  <a:cubicBezTo>
                    <a:pt x="27" y="110"/>
                    <a:pt x="26" y="118"/>
                    <a:pt x="25" y="125"/>
                  </a:cubicBezTo>
                  <a:cubicBezTo>
                    <a:pt x="23" y="132"/>
                    <a:pt x="19" y="138"/>
                    <a:pt x="13" y="141"/>
                  </a:cubicBezTo>
                  <a:cubicBezTo>
                    <a:pt x="9" y="117"/>
                    <a:pt x="5" y="94"/>
                    <a:pt x="3" y="70"/>
                  </a:cubicBezTo>
                  <a:cubicBezTo>
                    <a:pt x="0" y="50"/>
                    <a:pt x="2" y="30"/>
                    <a:pt x="12" y="12"/>
                  </a:cubicBezTo>
                  <a:cubicBezTo>
                    <a:pt x="15" y="8"/>
                    <a:pt x="18" y="4"/>
                    <a:pt x="21" y="0"/>
                  </a:cubicBezTo>
                  <a:cubicBezTo>
                    <a:pt x="8" y="24"/>
                    <a:pt x="12" y="47"/>
                    <a:pt x="21" y="72"/>
                  </a:cubicBezTo>
                  <a:cubicBezTo>
                    <a:pt x="28" y="55"/>
                    <a:pt x="40" y="44"/>
                    <a:pt x="5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GB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543B01D-7CA0-40C6-9E1A-90593564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2618" y="1499448"/>
              <a:ext cx="420479" cy="364535"/>
            </a:xfrm>
            <a:custGeom>
              <a:avLst/>
              <a:gdLst>
                <a:gd name="T0" fmla="*/ 119 w 119"/>
                <a:gd name="T1" fmla="*/ 103 h 103"/>
                <a:gd name="T2" fmla="*/ 0 w 119"/>
                <a:gd name="T3" fmla="*/ 100 h 103"/>
                <a:gd name="T4" fmla="*/ 62 w 119"/>
                <a:gd name="T5" fmla="*/ 0 h 103"/>
                <a:gd name="T6" fmla="*/ 119 w 119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03">
                  <a:moveTo>
                    <a:pt x="119" y="103"/>
                  </a:moveTo>
                  <a:cubicBezTo>
                    <a:pt x="79" y="102"/>
                    <a:pt x="39" y="101"/>
                    <a:pt x="0" y="100"/>
                  </a:cubicBezTo>
                  <a:cubicBezTo>
                    <a:pt x="3" y="84"/>
                    <a:pt x="47" y="12"/>
                    <a:pt x="62" y="0"/>
                  </a:cubicBezTo>
                  <a:cubicBezTo>
                    <a:pt x="76" y="12"/>
                    <a:pt x="118" y="90"/>
                    <a:pt x="119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GB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7D441E-9484-4C98-8DF0-D66645F72364}"/>
              </a:ext>
            </a:extLst>
          </p:cNvPr>
          <p:cNvGrpSpPr/>
          <p:nvPr/>
        </p:nvGrpSpPr>
        <p:grpSpPr>
          <a:xfrm>
            <a:off x="5402689" y="2813548"/>
            <a:ext cx="411542" cy="414557"/>
            <a:chOff x="2840038" y="3103563"/>
            <a:chExt cx="1733551" cy="1746251"/>
          </a:xfrm>
          <a:solidFill>
            <a:schemeClr val="bg1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0C553940-AC14-47CA-9A1F-D1E74D800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63" y="3103563"/>
              <a:ext cx="760413" cy="877888"/>
            </a:xfrm>
            <a:custGeom>
              <a:avLst/>
              <a:gdLst>
                <a:gd name="T0" fmla="*/ 26 w 238"/>
                <a:gd name="T1" fmla="*/ 275 h 275"/>
                <a:gd name="T2" fmla="*/ 4 w 238"/>
                <a:gd name="T3" fmla="*/ 197 h 275"/>
                <a:gd name="T4" fmla="*/ 41 w 238"/>
                <a:gd name="T5" fmla="*/ 123 h 275"/>
                <a:gd name="T6" fmla="*/ 91 w 238"/>
                <a:gd name="T7" fmla="*/ 71 h 275"/>
                <a:gd name="T8" fmla="*/ 93 w 238"/>
                <a:gd name="T9" fmla="*/ 69 h 275"/>
                <a:gd name="T10" fmla="*/ 109 w 238"/>
                <a:gd name="T11" fmla="*/ 63 h 275"/>
                <a:gd name="T12" fmla="*/ 155 w 238"/>
                <a:gd name="T13" fmla="*/ 28 h 275"/>
                <a:gd name="T14" fmla="*/ 160 w 238"/>
                <a:gd name="T15" fmla="*/ 20 h 275"/>
                <a:gd name="T16" fmla="*/ 174 w 238"/>
                <a:gd name="T17" fmla="*/ 5 h 275"/>
                <a:gd name="T18" fmla="*/ 193 w 238"/>
                <a:gd name="T19" fmla="*/ 5 h 275"/>
                <a:gd name="T20" fmla="*/ 234 w 238"/>
                <a:gd name="T21" fmla="*/ 46 h 275"/>
                <a:gd name="T22" fmla="*/ 234 w 238"/>
                <a:gd name="T23" fmla="*/ 60 h 275"/>
                <a:gd name="T24" fmla="*/ 214 w 238"/>
                <a:gd name="T25" fmla="*/ 83 h 275"/>
                <a:gd name="T26" fmla="*/ 200 w 238"/>
                <a:gd name="T27" fmla="*/ 88 h 275"/>
                <a:gd name="T28" fmla="*/ 177 w 238"/>
                <a:gd name="T29" fmla="*/ 141 h 275"/>
                <a:gd name="T30" fmla="*/ 183 w 238"/>
                <a:gd name="T31" fmla="*/ 159 h 275"/>
                <a:gd name="T32" fmla="*/ 182 w 238"/>
                <a:gd name="T33" fmla="*/ 164 h 275"/>
                <a:gd name="T34" fmla="*/ 137 w 238"/>
                <a:gd name="T35" fmla="*/ 209 h 275"/>
                <a:gd name="T36" fmla="*/ 132 w 238"/>
                <a:gd name="T37" fmla="*/ 210 h 275"/>
                <a:gd name="T38" fmla="*/ 105 w 238"/>
                <a:gd name="T39" fmla="*/ 193 h 275"/>
                <a:gd name="T40" fmla="*/ 61 w 238"/>
                <a:gd name="T41" fmla="*/ 187 h 275"/>
                <a:gd name="T42" fmla="*/ 39 w 238"/>
                <a:gd name="T43" fmla="*/ 207 h 275"/>
                <a:gd name="T44" fmla="*/ 26 w 238"/>
                <a:gd name="T45" fmla="*/ 267 h 275"/>
                <a:gd name="T46" fmla="*/ 26 w 238"/>
                <a:gd name="T4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275">
                  <a:moveTo>
                    <a:pt x="26" y="275"/>
                  </a:moveTo>
                  <a:cubicBezTo>
                    <a:pt x="8" y="252"/>
                    <a:pt x="0" y="226"/>
                    <a:pt x="4" y="197"/>
                  </a:cubicBezTo>
                  <a:cubicBezTo>
                    <a:pt x="8" y="169"/>
                    <a:pt x="21" y="144"/>
                    <a:pt x="41" y="123"/>
                  </a:cubicBezTo>
                  <a:cubicBezTo>
                    <a:pt x="57" y="106"/>
                    <a:pt x="75" y="88"/>
                    <a:pt x="91" y="71"/>
                  </a:cubicBezTo>
                  <a:cubicBezTo>
                    <a:pt x="92" y="70"/>
                    <a:pt x="92" y="70"/>
                    <a:pt x="93" y="69"/>
                  </a:cubicBezTo>
                  <a:cubicBezTo>
                    <a:pt x="97" y="65"/>
                    <a:pt x="102" y="63"/>
                    <a:pt x="109" y="63"/>
                  </a:cubicBezTo>
                  <a:cubicBezTo>
                    <a:pt x="131" y="64"/>
                    <a:pt x="149" y="51"/>
                    <a:pt x="155" y="28"/>
                  </a:cubicBezTo>
                  <a:cubicBezTo>
                    <a:pt x="156" y="25"/>
                    <a:pt x="158" y="22"/>
                    <a:pt x="160" y="20"/>
                  </a:cubicBezTo>
                  <a:cubicBezTo>
                    <a:pt x="164" y="15"/>
                    <a:pt x="169" y="10"/>
                    <a:pt x="174" y="5"/>
                  </a:cubicBezTo>
                  <a:cubicBezTo>
                    <a:pt x="180" y="0"/>
                    <a:pt x="187" y="0"/>
                    <a:pt x="193" y="5"/>
                  </a:cubicBezTo>
                  <a:cubicBezTo>
                    <a:pt x="207" y="18"/>
                    <a:pt x="220" y="32"/>
                    <a:pt x="234" y="46"/>
                  </a:cubicBezTo>
                  <a:cubicBezTo>
                    <a:pt x="238" y="50"/>
                    <a:pt x="237" y="56"/>
                    <a:pt x="234" y="60"/>
                  </a:cubicBezTo>
                  <a:cubicBezTo>
                    <a:pt x="228" y="68"/>
                    <a:pt x="222" y="76"/>
                    <a:pt x="214" y="83"/>
                  </a:cubicBezTo>
                  <a:cubicBezTo>
                    <a:pt x="211" y="86"/>
                    <a:pt x="204" y="86"/>
                    <a:pt x="200" y="88"/>
                  </a:cubicBezTo>
                  <a:cubicBezTo>
                    <a:pt x="179" y="98"/>
                    <a:pt x="171" y="121"/>
                    <a:pt x="177" y="141"/>
                  </a:cubicBezTo>
                  <a:cubicBezTo>
                    <a:pt x="178" y="147"/>
                    <a:pt x="181" y="153"/>
                    <a:pt x="183" y="159"/>
                  </a:cubicBezTo>
                  <a:cubicBezTo>
                    <a:pt x="183" y="161"/>
                    <a:pt x="183" y="163"/>
                    <a:pt x="182" y="164"/>
                  </a:cubicBezTo>
                  <a:cubicBezTo>
                    <a:pt x="167" y="179"/>
                    <a:pt x="152" y="194"/>
                    <a:pt x="137" y="209"/>
                  </a:cubicBezTo>
                  <a:cubicBezTo>
                    <a:pt x="136" y="210"/>
                    <a:pt x="133" y="210"/>
                    <a:pt x="132" y="210"/>
                  </a:cubicBezTo>
                  <a:cubicBezTo>
                    <a:pt x="123" y="204"/>
                    <a:pt x="114" y="198"/>
                    <a:pt x="105" y="193"/>
                  </a:cubicBezTo>
                  <a:cubicBezTo>
                    <a:pt x="91" y="187"/>
                    <a:pt x="76" y="182"/>
                    <a:pt x="61" y="187"/>
                  </a:cubicBezTo>
                  <a:cubicBezTo>
                    <a:pt x="51" y="191"/>
                    <a:pt x="44" y="198"/>
                    <a:pt x="39" y="207"/>
                  </a:cubicBezTo>
                  <a:cubicBezTo>
                    <a:pt x="29" y="226"/>
                    <a:pt x="26" y="246"/>
                    <a:pt x="26" y="267"/>
                  </a:cubicBezTo>
                  <a:cubicBezTo>
                    <a:pt x="26" y="270"/>
                    <a:pt x="26" y="272"/>
                    <a:pt x="26" y="2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DB0146B4-132F-4462-BC33-AB767A66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4019551"/>
              <a:ext cx="839788" cy="830263"/>
            </a:xfrm>
            <a:custGeom>
              <a:avLst/>
              <a:gdLst>
                <a:gd name="T0" fmla="*/ 263 w 263"/>
                <a:gd name="T1" fmla="*/ 57 h 260"/>
                <a:gd name="T2" fmla="*/ 239 w 263"/>
                <a:gd name="T3" fmla="*/ 81 h 260"/>
                <a:gd name="T4" fmla="*/ 188 w 263"/>
                <a:gd name="T5" fmla="*/ 133 h 260"/>
                <a:gd name="T6" fmla="*/ 165 w 263"/>
                <a:gd name="T7" fmla="*/ 173 h 260"/>
                <a:gd name="T8" fmla="*/ 143 w 263"/>
                <a:gd name="T9" fmla="*/ 223 h 260"/>
                <a:gd name="T10" fmla="*/ 113 w 263"/>
                <a:gd name="T11" fmla="*/ 248 h 260"/>
                <a:gd name="T12" fmla="*/ 88 w 263"/>
                <a:gd name="T13" fmla="*/ 259 h 260"/>
                <a:gd name="T14" fmla="*/ 80 w 263"/>
                <a:gd name="T15" fmla="*/ 257 h 260"/>
                <a:gd name="T16" fmla="*/ 81 w 263"/>
                <a:gd name="T17" fmla="*/ 250 h 260"/>
                <a:gd name="T18" fmla="*/ 108 w 263"/>
                <a:gd name="T19" fmla="*/ 213 h 260"/>
                <a:gd name="T20" fmla="*/ 107 w 263"/>
                <a:gd name="T21" fmla="*/ 177 h 260"/>
                <a:gd name="T22" fmla="*/ 73 w 263"/>
                <a:gd name="T23" fmla="*/ 152 h 260"/>
                <a:gd name="T24" fmla="*/ 42 w 263"/>
                <a:gd name="T25" fmla="*/ 162 h 260"/>
                <a:gd name="T26" fmla="*/ 13 w 263"/>
                <a:gd name="T27" fmla="*/ 200 h 260"/>
                <a:gd name="T28" fmla="*/ 10 w 263"/>
                <a:gd name="T29" fmla="*/ 204 h 260"/>
                <a:gd name="T30" fmla="*/ 4 w 263"/>
                <a:gd name="T31" fmla="*/ 203 h 260"/>
                <a:gd name="T32" fmla="*/ 2 w 263"/>
                <a:gd name="T33" fmla="*/ 198 h 260"/>
                <a:gd name="T34" fmla="*/ 7 w 263"/>
                <a:gd name="T35" fmla="*/ 146 h 260"/>
                <a:gd name="T36" fmla="*/ 56 w 263"/>
                <a:gd name="T37" fmla="*/ 107 h 260"/>
                <a:gd name="T38" fmla="*/ 108 w 263"/>
                <a:gd name="T39" fmla="*/ 93 h 260"/>
                <a:gd name="T40" fmla="*/ 137 w 263"/>
                <a:gd name="T41" fmla="*/ 69 h 260"/>
                <a:gd name="T42" fmla="*/ 203 w 263"/>
                <a:gd name="T43" fmla="*/ 2 h 260"/>
                <a:gd name="T44" fmla="*/ 209 w 263"/>
                <a:gd name="T45" fmla="*/ 2 h 260"/>
                <a:gd name="T46" fmla="*/ 225 w 263"/>
                <a:gd name="T47" fmla="*/ 18 h 260"/>
                <a:gd name="T48" fmla="*/ 224 w 263"/>
                <a:gd name="T49" fmla="*/ 24 h 260"/>
                <a:gd name="T50" fmla="*/ 124 w 263"/>
                <a:gd name="T51" fmla="*/ 124 h 260"/>
                <a:gd name="T52" fmla="*/ 123 w 263"/>
                <a:gd name="T53" fmla="*/ 138 h 260"/>
                <a:gd name="T54" fmla="*/ 137 w 263"/>
                <a:gd name="T55" fmla="*/ 137 h 260"/>
                <a:gd name="T56" fmla="*/ 237 w 263"/>
                <a:gd name="T57" fmla="*/ 37 h 260"/>
                <a:gd name="T58" fmla="*/ 244 w 263"/>
                <a:gd name="T59" fmla="*/ 37 h 260"/>
                <a:gd name="T60" fmla="*/ 263 w 263"/>
                <a:gd name="T61" fmla="*/ 5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3" h="260">
                  <a:moveTo>
                    <a:pt x="263" y="57"/>
                  </a:moveTo>
                  <a:cubicBezTo>
                    <a:pt x="255" y="65"/>
                    <a:pt x="247" y="73"/>
                    <a:pt x="239" y="81"/>
                  </a:cubicBezTo>
                  <a:cubicBezTo>
                    <a:pt x="222" y="98"/>
                    <a:pt x="205" y="115"/>
                    <a:pt x="188" y="133"/>
                  </a:cubicBezTo>
                  <a:cubicBezTo>
                    <a:pt x="177" y="144"/>
                    <a:pt x="171" y="159"/>
                    <a:pt x="165" y="173"/>
                  </a:cubicBezTo>
                  <a:cubicBezTo>
                    <a:pt x="158" y="190"/>
                    <a:pt x="153" y="208"/>
                    <a:pt x="143" y="223"/>
                  </a:cubicBezTo>
                  <a:cubicBezTo>
                    <a:pt x="135" y="235"/>
                    <a:pt x="124" y="242"/>
                    <a:pt x="113" y="248"/>
                  </a:cubicBezTo>
                  <a:cubicBezTo>
                    <a:pt x="105" y="252"/>
                    <a:pt x="96" y="255"/>
                    <a:pt x="88" y="259"/>
                  </a:cubicBezTo>
                  <a:cubicBezTo>
                    <a:pt x="85" y="260"/>
                    <a:pt x="82" y="260"/>
                    <a:pt x="80" y="257"/>
                  </a:cubicBezTo>
                  <a:cubicBezTo>
                    <a:pt x="80" y="255"/>
                    <a:pt x="80" y="252"/>
                    <a:pt x="81" y="250"/>
                  </a:cubicBezTo>
                  <a:cubicBezTo>
                    <a:pt x="90" y="237"/>
                    <a:pt x="99" y="225"/>
                    <a:pt x="108" y="213"/>
                  </a:cubicBezTo>
                  <a:cubicBezTo>
                    <a:pt x="119" y="199"/>
                    <a:pt x="115" y="187"/>
                    <a:pt x="107" y="177"/>
                  </a:cubicBezTo>
                  <a:cubicBezTo>
                    <a:pt x="98" y="166"/>
                    <a:pt x="87" y="157"/>
                    <a:pt x="73" y="152"/>
                  </a:cubicBezTo>
                  <a:cubicBezTo>
                    <a:pt x="62" y="148"/>
                    <a:pt x="50" y="149"/>
                    <a:pt x="42" y="162"/>
                  </a:cubicBezTo>
                  <a:cubicBezTo>
                    <a:pt x="33" y="175"/>
                    <a:pt x="23" y="188"/>
                    <a:pt x="13" y="200"/>
                  </a:cubicBezTo>
                  <a:cubicBezTo>
                    <a:pt x="12" y="202"/>
                    <a:pt x="11" y="203"/>
                    <a:pt x="10" y="204"/>
                  </a:cubicBezTo>
                  <a:cubicBezTo>
                    <a:pt x="7" y="206"/>
                    <a:pt x="5" y="206"/>
                    <a:pt x="4" y="203"/>
                  </a:cubicBezTo>
                  <a:cubicBezTo>
                    <a:pt x="3" y="201"/>
                    <a:pt x="2" y="199"/>
                    <a:pt x="2" y="198"/>
                  </a:cubicBezTo>
                  <a:cubicBezTo>
                    <a:pt x="0" y="180"/>
                    <a:pt x="0" y="163"/>
                    <a:pt x="7" y="146"/>
                  </a:cubicBezTo>
                  <a:cubicBezTo>
                    <a:pt x="16" y="124"/>
                    <a:pt x="31" y="109"/>
                    <a:pt x="56" y="107"/>
                  </a:cubicBezTo>
                  <a:cubicBezTo>
                    <a:pt x="74" y="105"/>
                    <a:pt x="92" y="102"/>
                    <a:pt x="108" y="93"/>
                  </a:cubicBezTo>
                  <a:cubicBezTo>
                    <a:pt x="119" y="87"/>
                    <a:pt x="128" y="78"/>
                    <a:pt x="137" y="69"/>
                  </a:cubicBezTo>
                  <a:cubicBezTo>
                    <a:pt x="159" y="47"/>
                    <a:pt x="181" y="25"/>
                    <a:pt x="203" y="2"/>
                  </a:cubicBezTo>
                  <a:cubicBezTo>
                    <a:pt x="205" y="0"/>
                    <a:pt x="207" y="0"/>
                    <a:pt x="209" y="2"/>
                  </a:cubicBezTo>
                  <a:cubicBezTo>
                    <a:pt x="214" y="8"/>
                    <a:pt x="219" y="13"/>
                    <a:pt x="225" y="18"/>
                  </a:cubicBezTo>
                  <a:cubicBezTo>
                    <a:pt x="227" y="20"/>
                    <a:pt x="227" y="22"/>
                    <a:pt x="224" y="24"/>
                  </a:cubicBezTo>
                  <a:cubicBezTo>
                    <a:pt x="191" y="57"/>
                    <a:pt x="158" y="91"/>
                    <a:pt x="124" y="124"/>
                  </a:cubicBezTo>
                  <a:cubicBezTo>
                    <a:pt x="120" y="129"/>
                    <a:pt x="119" y="134"/>
                    <a:pt x="123" y="138"/>
                  </a:cubicBezTo>
                  <a:cubicBezTo>
                    <a:pt x="127" y="142"/>
                    <a:pt x="132" y="142"/>
                    <a:pt x="137" y="137"/>
                  </a:cubicBezTo>
                  <a:cubicBezTo>
                    <a:pt x="170" y="104"/>
                    <a:pt x="204" y="70"/>
                    <a:pt x="237" y="37"/>
                  </a:cubicBezTo>
                  <a:cubicBezTo>
                    <a:pt x="240" y="34"/>
                    <a:pt x="241" y="34"/>
                    <a:pt x="244" y="37"/>
                  </a:cubicBezTo>
                  <a:cubicBezTo>
                    <a:pt x="250" y="44"/>
                    <a:pt x="256" y="50"/>
                    <a:pt x="26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9637332B-D53C-40E5-B4C6-D1AF32D9F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1" y="4138613"/>
              <a:ext cx="700088" cy="698500"/>
            </a:xfrm>
            <a:custGeom>
              <a:avLst/>
              <a:gdLst>
                <a:gd name="T0" fmla="*/ 104 w 219"/>
                <a:gd name="T1" fmla="*/ 162 h 219"/>
                <a:gd name="T2" fmla="*/ 16 w 219"/>
                <a:gd name="T3" fmla="*/ 73 h 219"/>
                <a:gd name="T4" fmla="*/ 4 w 219"/>
                <a:gd name="T5" fmla="*/ 62 h 219"/>
                <a:gd name="T6" fmla="*/ 5 w 219"/>
                <a:gd name="T7" fmla="*/ 48 h 219"/>
                <a:gd name="T8" fmla="*/ 48 w 219"/>
                <a:gd name="T9" fmla="*/ 4 h 219"/>
                <a:gd name="T10" fmla="*/ 62 w 219"/>
                <a:gd name="T11" fmla="*/ 5 h 219"/>
                <a:gd name="T12" fmla="*/ 214 w 219"/>
                <a:gd name="T13" fmla="*/ 157 h 219"/>
                <a:gd name="T14" fmla="*/ 214 w 219"/>
                <a:gd name="T15" fmla="*/ 172 h 219"/>
                <a:gd name="T16" fmla="*/ 171 w 219"/>
                <a:gd name="T17" fmla="*/ 215 h 219"/>
                <a:gd name="T18" fmla="*/ 158 w 219"/>
                <a:gd name="T19" fmla="*/ 215 h 219"/>
                <a:gd name="T20" fmla="*/ 104 w 219"/>
                <a:gd name="T21" fmla="*/ 16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19">
                  <a:moveTo>
                    <a:pt x="104" y="162"/>
                  </a:moveTo>
                  <a:cubicBezTo>
                    <a:pt x="75" y="132"/>
                    <a:pt x="45" y="103"/>
                    <a:pt x="16" y="73"/>
                  </a:cubicBezTo>
                  <a:cubicBezTo>
                    <a:pt x="12" y="70"/>
                    <a:pt x="8" y="66"/>
                    <a:pt x="4" y="62"/>
                  </a:cubicBezTo>
                  <a:cubicBezTo>
                    <a:pt x="0" y="57"/>
                    <a:pt x="0" y="52"/>
                    <a:pt x="5" y="48"/>
                  </a:cubicBezTo>
                  <a:cubicBezTo>
                    <a:pt x="19" y="33"/>
                    <a:pt x="33" y="19"/>
                    <a:pt x="48" y="4"/>
                  </a:cubicBezTo>
                  <a:cubicBezTo>
                    <a:pt x="53" y="0"/>
                    <a:pt x="57" y="0"/>
                    <a:pt x="62" y="5"/>
                  </a:cubicBezTo>
                  <a:cubicBezTo>
                    <a:pt x="113" y="55"/>
                    <a:pt x="164" y="106"/>
                    <a:pt x="214" y="157"/>
                  </a:cubicBezTo>
                  <a:cubicBezTo>
                    <a:pt x="219" y="162"/>
                    <a:pt x="219" y="167"/>
                    <a:pt x="214" y="172"/>
                  </a:cubicBezTo>
                  <a:cubicBezTo>
                    <a:pt x="200" y="186"/>
                    <a:pt x="185" y="201"/>
                    <a:pt x="171" y="215"/>
                  </a:cubicBezTo>
                  <a:cubicBezTo>
                    <a:pt x="167" y="219"/>
                    <a:pt x="162" y="219"/>
                    <a:pt x="158" y="215"/>
                  </a:cubicBezTo>
                  <a:cubicBezTo>
                    <a:pt x="145" y="203"/>
                    <a:pt x="105" y="163"/>
                    <a:pt x="104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1FC69E3E-9F69-4132-A64F-1BF1D009B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088" y="3671888"/>
              <a:ext cx="577850" cy="577850"/>
            </a:xfrm>
            <a:custGeom>
              <a:avLst/>
              <a:gdLst>
                <a:gd name="T0" fmla="*/ 104 w 181"/>
                <a:gd name="T1" fmla="*/ 147 h 181"/>
                <a:gd name="T2" fmla="*/ 13 w 181"/>
                <a:gd name="T3" fmla="*/ 55 h 181"/>
                <a:gd name="T4" fmla="*/ 0 w 181"/>
                <a:gd name="T5" fmla="*/ 42 h 181"/>
                <a:gd name="T6" fmla="*/ 42 w 181"/>
                <a:gd name="T7" fmla="*/ 0 h 181"/>
                <a:gd name="T8" fmla="*/ 181 w 181"/>
                <a:gd name="T9" fmla="*/ 140 h 181"/>
                <a:gd name="T10" fmla="*/ 154 w 181"/>
                <a:gd name="T11" fmla="*/ 167 h 181"/>
                <a:gd name="T12" fmla="*/ 139 w 181"/>
                <a:gd name="T13" fmla="*/ 181 h 181"/>
                <a:gd name="T14" fmla="*/ 131 w 181"/>
                <a:gd name="T15" fmla="*/ 173 h 181"/>
                <a:gd name="T16" fmla="*/ 104 w 181"/>
                <a:gd name="T17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181">
                  <a:moveTo>
                    <a:pt x="104" y="147"/>
                  </a:moveTo>
                  <a:cubicBezTo>
                    <a:pt x="74" y="116"/>
                    <a:pt x="43" y="85"/>
                    <a:pt x="13" y="55"/>
                  </a:cubicBezTo>
                  <a:cubicBezTo>
                    <a:pt x="8" y="50"/>
                    <a:pt x="4" y="46"/>
                    <a:pt x="0" y="42"/>
                  </a:cubicBezTo>
                  <a:cubicBezTo>
                    <a:pt x="14" y="28"/>
                    <a:pt x="28" y="14"/>
                    <a:pt x="42" y="0"/>
                  </a:cubicBezTo>
                  <a:cubicBezTo>
                    <a:pt x="88" y="47"/>
                    <a:pt x="134" y="93"/>
                    <a:pt x="181" y="140"/>
                  </a:cubicBezTo>
                  <a:cubicBezTo>
                    <a:pt x="173" y="149"/>
                    <a:pt x="163" y="158"/>
                    <a:pt x="154" y="167"/>
                  </a:cubicBezTo>
                  <a:cubicBezTo>
                    <a:pt x="150" y="171"/>
                    <a:pt x="139" y="181"/>
                    <a:pt x="139" y="181"/>
                  </a:cubicBezTo>
                  <a:cubicBezTo>
                    <a:pt x="139" y="181"/>
                    <a:pt x="133" y="175"/>
                    <a:pt x="131" y="173"/>
                  </a:cubicBezTo>
                  <a:cubicBezTo>
                    <a:pt x="128" y="170"/>
                    <a:pt x="108" y="150"/>
                    <a:pt x="10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DC9D0633-1134-43C7-9397-2B182C32C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6" y="3132138"/>
              <a:ext cx="874713" cy="865188"/>
            </a:xfrm>
            <a:custGeom>
              <a:avLst/>
              <a:gdLst>
                <a:gd name="T0" fmla="*/ 273 w 274"/>
                <a:gd name="T1" fmla="*/ 63 h 271"/>
                <a:gd name="T2" fmla="*/ 272 w 274"/>
                <a:gd name="T3" fmla="*/ 58 h 271"/>
                <a:gd name="T4" fmla="*/ 265 w 274"/>
                <a:gd name="T5" fmla="*/ 56 h 271"/>
                <a:gd name="T6" fmla="*/ 262 w 274"/>
                <a:gd name="T7" fmla="*/ 59 h 271"/>
                <a:gd name="T8" fmla="*/ 238 w 274"/>
                <a:gd name="T9" fmla="*/ 91 h 271"/>
                <a:gd name="T10" fmla="*/ 230 w 274"/>
                <a:gd name="T11" fmla="*/ 102 h 271"/>
                <a:gd name="T12" fmla="*/ 202 w 274"/>
                <a:gd name="T13" fmla="*/ 107 h 271"/>
                <a:gd name="T14" fmla="*/ 171 w 274"/>
                <a:gd name="T15" fmla="*/ 86 h 271"/>
                <a:gd name="T16" fmla="*/ 161 w 274"/>
                <a:gd name="T17" fmla="*/ 56 h 271"/>
                <a:gd name="T18" fmla="*/ 168 w 274"/>
                <a:gd name="T19" fmla="*/ 45 h 271"/>
                <a:gd name="T20" fmla="*/ 194 w 274"/>
                <a:gd name="T21" fmla="*/ 9 h 271"/>
                <a:gd name="T22" fmla="*/ 195 w 274"/>
                <a:gd name="T23" fmla="*/ 2 h 271"/>
                <a:gd name="T24" fmla="*/ 188 w 274"/>
                <a:gd name="T25" fmla="*/ 1 h 271"/>
                <a:gd name="T26" fmla="*/ 163 w 274"/>
                <a:gd name="T27" fmla="*/ 11 h 271"/>
                <a:gd name="T28" fmla="*/ 127 w 274"/>
                <a:gd name="T29" fmla="*/ 44 h 271"/>
                <a:gd name="T30" fmla="*/ 110 w 274"/>
                <a:gd name="T31" fmla="*/ 86 h 271"/>
                <a:gd name="T32" fmla="*/ 87 w 274"/>
                <a:gd name="T33" fmla="*/ 126 h 271"/>
                <a:gd name="T34" fmla="*/ 27 w 274"/>
                <a:gd name="T35" fmla="*/ 187 h 271"/>
                <a:gd name="T36" fmla="*/ 0 w 274"/>
                <a:gd name="T37" fmla="*/ 212 h 271"/>
                <a:gd name="T38" fmla="*/ 22 w 274"/>
                <a:gd name="T39" fmla="*/ 235 h 271"/>
                <a:gd name="T40" fmla="*/ 26 w 274"/>
                <a:gd name="T41" fmla="*/ 232 h 271"/>
                <a:gd name="T42" fmla="*/ 139 w 274"/>
                <a:gd name="T43" fmla="*/ 118 h 271"/>
                <a:gd name="T44" fmla="*/ 145 w 274"/>
                <a:gd name="T45" fmla="*/ 114 h 271"/>
                <a:gd name="T46" fmla="*/ 155 w 274"/>
                <a:gd name="T47" fmla="*/ 119 h 271"/>
                <a:gd name="T48" fmla="*/ 152 w 274"/>
                <a:gd name="T49" fmla="*/ 131 h 271"/>
                <a:gd name="T50" fmla="*/ 76 w 274"/>
                <a:gd name="T51" fmla="*/ 207 h 271"/>
                <a:gd name="T52" fmla="*/ 35 w 274"/>
                <a:gd name="T53" fmla="*/ 248 h 271"/>
                <a:gd name="T54" fmla="*/ 56 w 274"/>
                <a:gd name="T55" fmla="*/ 269 h 271"/>
                <a:gd name="T56" fmla="*/ 60 w 274"/>
                <a:gd name="T57" fmla="*/ 268 h 271"/>
                <a:gd name="T58" fmla="*/ 141 w 274"/>
                <a:gd name="T59" fmla="*/ 187 h 271"/>
                <a:gd name="T60" fmla="*/ 173 w 274"/>
                <a:gd name="T61" fmla="*/ 163 h 271"/>
                <a:gd name="T62" fmla="*/ 221 w 274"/>
                <a:gd name="T63" fmla="*/ 152 h 271"/>
                <a:gd name="T64" fmla="*/ 265 w 274"/>
                <a:gd name="T65" fmla="*/ 121 h 271"/>
                <a:gd name="T66" fmla="*/ 273 w 274"/>
                <a:gd name="T67" fmla="*/ 6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4" h="271">
                  <a:moveTo>
                    <a:pt x="273" y="63"/>
                  </a:moveTo>
                  <a:cubicBezTo>
                    <a:pt x="273" y="61"/>
                    <a:pt x="273" y="59"/>
                    <a:pt x="272" y="58"/>
                  </a:cubicBezTo>
                  <a:cubicBezTo>
                    <a:pt x="270" y="54"/>
                    <a:pt x="268" y="53"/>
                    <a:pt x="265" y="56"/>
                  </a:cubicBezTo>
                  <a:cubicBezTo>
                    <a:pt x="264" y="57"/>
                    <a:pt x="263" y="58"/>
                    <a:pt x="262" y="59"/>
                  </a:cubicBezTo>
                  <a:cubicBezTo>
                    <a:pt x="254" y="70"/>
                    <a:pt x="246" y="81"/>
                    <a:pt x="238" y="91"/>
                  </a:cubicBezTo>
                  <a:cubicBezTo>
                    <a:pt x="236" y="94"/>
                    <a:pt x="230" y="102"/>
                    <a:pt x="230" y="102"/>
                  </a:cubicBezTo>
                  <a:cubicBezTo>
                    <a:pt x="222" y="110"/>
                    <a:pt x="212" y="111"/>
                    <a:pt x="202" y="107"/>
                  </a:cubicBezTo>
                  <a:cubicBezTo>
                    <a:pt x="190" y="103"/>
                    <a:pt x="180" y="95"/>
                    <a:pt x="171" y="86"/>
                  </a:cubicBezTo>
                  <a:cubicBezTo>
                    <a:pt x="163" y="77"/>
                    <a:pt x="157" y="68"/>
                    <a:pt x="161" y="56"/>
                  </a:cubicBezTo>
                  <a:cubicBezTo>
                    <a:pt x="163" y="52"/>
                    <a:pt x="166" y="48"/>
                    <a:pt x="168" y="45"/>
                  </a:cubicBezTo>
                  <a:cubicBezTo>
                    <a:pt x="177" y="33"/>
                    <a:pt x="186" y="21"/>
                    <a:pt x="194" y="9"/>
                  </a:cubicBezTo>
                  <a:cubicBezTo>
                    <a:pt x="195" y="7"/>
                    <a:pt x="196" y="4"/>
                    <a:pt x="195" y="2"/>
                  </a:cubicBezTo>
                  <a:cubicBezTo>
                    <a:pt x="193" y="0"/>
                    <a:pt x="190" y="0"/>
                    <a:pt x="188" y="1"/>
                  </a:cubicBezTo>
                  <a:cubicBezTo>
                    <a:pt x="179" y="4"/>
                    <a:pt x="171" y="7"/>
                    <a:pt x="163" y="11"/>
                  </a:cubicBezTo>
                  <a:cubicBezTo>
                    <a:pt x="148" y="19"/>
                    <a:pt x="135" y="29"/>
                    <a:pt x="127" y="44"/>
                  </a:cubicBezTo>
                  <a:cubicBezTo>
                    <a:pt x="121" y="58"/>
                    <a:pt x="115" y="72"/>
                    <a:pt x="110" y="86"/>
                  </a:cubicBezTo>
                  <a:cubicBezTo>
                    <a:pt x="104" y="100"/>
                    <a:pt x="98" y="115"/>
                    <a:pt x="87" y="126"/>
                  </a:cubicBezTo>
                  <a:cubicBezTo>
                    <a:pt x="68" y="147"/>
                    <a:pt x="47" y="166"/>
                    <a:pt x="27" y="187"/>
                  </a:cubicBezTo>
                  <a:cubicBezTo>
                    <a:pt x="19" y="195"/>
                    <a:pt x="9" y="204"/>
                    <a:pt x="0" y="212"/>
                  </a:cubicBezTo>
                  <a:cubicBezTo>
                    <a:pt x="8" y="220"/>
                    <a:pt x="15" y="227"/>
                    <a:pt x="22" y="235"/>
                  </a:cubicBezTo>
                  <a:cubicBezTo>
                    <a:pt x="23" y="234"/>
                    <a:pt x="25" y="233"/>
                    <a:pt x="26" y="232"/>
                  </a:cubicBezTo>
                  <a:cubicBezTo>
                    <a:pt x="63" y="194"/>
                    <a:pt x="101" y="156"/>
                    <a:pt x="139" y="118"/>
                  </a:cubicBezTo>
                  <a:cubicBezTo>
                    <a:pt x="141" y="117"/>
                    <a:pt x="143" y="115"/>
                    <a:pt x="145" y="114"/>
                  </a:cubicBezTo>
                  <a:cubicBezTo>
                    <a:pt x="149" y="113"/>
                    <a:pt x="153" y="115"/>
                    <a:pt x="155" y="119"/>
                  </a:cubicBezTo>
                  <a:cubicBezTo>
                    <a:pt x="157" y="123"/>
                    <a:pt x="156" y="127"/>
                    <a:pt x="152" y="131"/>
                  </a:cubicBezTo>
                  <a:cubicBezTo>
                    <a:pt x="127" y="156"/>
                    <a:pt x="102" y="181"/>
                    <a:pt x="76" y="207"/>
                  </a:cubicBezTo>
                  <a:cubicBezTo>
                    <a:pt x="63" y="220"/>
                    <a:pt x="49" y="234"/>
                    <a:pt x="35" y="248"/>
                  </a:cubicBezTo>
                  <a:cubicBezTo>
                    <a:pt x="42" y="255"/>
                    <a:pt x="49" y="262"/>
                    <a:pt x="56" y="269"/>
                  </a:cubicBezTo>
                  <a:cubicBezTo>
                    <a:pt x="58" y="271"/>
                    <a:pt x="59" y="270"/>
                    <a:pt x="60" y="268"/>
                  </a:cubicBezTo>
                  <a:cubicBezTo>
                    <a:pt x="87" y="241"/>
                    <a:pt x="114" y="214"/>
                    <a:pt x="141" y="187"/>
                  </a:cubicBezTo>
                  <a:cubicBezTo>
                    <a:pt x="151" y="178"/>
                    <a:pt x="161" y="169"/>
                    <a:pt x="173" y="163"/>
                  </a:cubicBezTo>
                  <a:cubicBezTo>
                    <a:pt x="189" y="156"/>
                    <a:pt x="205" y="154"/>
                    <a:pt x="221" y="152"/>
                  </a:cubicBezTo>
                  <a:cubicBezTo>
                    <a:pt x="242" y="150"/>
                    <a:pt x="255" y="141"/>
                    <a:pt x="265" y="121"/>
                  </a:cubicBezTo>
                  <a:cubicBezTo>
                    <a:pt x="274" y="101"/>
                    <a:pt x="274" y="65"/>
                    <a:pt x="273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 dirty="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589F1E0-74D0-4A38-B37D-E752A32E2D45}"/>
              </a:ext>
            </a:extLst>
          </p:cNvPr>
          <p:cNvGrpSpPr/>
          <p:nvPr/>
        </p:nvGrpSpPr>
        <p:grpSpPr>
          <a:xfrm>
            <a:off x="4413839" y="3456481"/>
            <a:ext cx="438012" cy="556178"/>
            <a:chOff x="1941513" y="3575050"/>
            <a:chExt cx="1565275" cy="1987551"/>
          </a:xfrm>
          <a:solidFill>
            <a:schemeClr val="bg1"/>
          </a:solidFill>
        </p:grpSpPr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86E2649-34E4-4838-9419-846F672DE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5488" y="3575050"/>
              <a:ext cx="1511300" cy="1646238"/>
            </a:xfrm>
            <a:custGeom>
              <a:avLst/>
              <a:gdLst>
                <a:gd name="T0" fmla="*/ 356 w 473"/>
                <a:gd name="T1" fmla="*/ 7 h 516"/>
                <a:gd name="T2" fmla="*/ 338 w 473"/>
                <a:gd name="T3" fmla="*/ 24 h 516"/>
                <a:gd name="T4" fmla="*/ 325 w 473"/>
                <a:gd name="T5" fmla="*/ 49 h 516"/>
                <a:gd name="T6" fmla="*/ 328 w 473"/>
                <a:gd name="T7" fmla="*/ 55 h 516"/>
                <a:gd name="T8" fmla="*/ 416 w 473"/>
                <a:gd name="T9" fmla="*/ 140 h 516"/>
                <a:gd name="T10" fmla="*/ 464 w 473"/>
                <a:gd name="T11" fmla="*/ 211 h 516"/>
                <a:gd name="T12" fmla="*/ 468 w 473"/>
                <a:gd name="T13" fmla="*/ 219 h 516"/>
                <a:gd name="T14" fmla="*/ 456 w 473"/>
                <a:gd name="T15" fmla="*/ 245 h 516"/>
                <a:gd name="T16" fmla="*/ 448 w 473"/>
                <a:gd name="T17" fmla="*/ 254 h 516"/>
                <a:gd name="T18" fmla="*/ 433 w 473"/>
                <a:gd name="T19" fmla="*/ 268 h 516"/>
                <a:gd name="T20" fmla="*/ 390 w 473"/>
                <a:gd name="T21" fmla="*/ 261 h 516"/>
                <a:gd name="T22" fmla="*/ 354 w 473"/>
                <a:gd name="T23" fmla="*/ 239 h 516"/>
                <a:gd name="T24" fmla="*/ 338 w 473"/>
                <a:gd name="T25" fmla="*/ 233 h 516"/>
                <a:gd name="T26" fmla="*/ 323 w 473"/>
                <a:gd name="T27" fmla="*/ 235 h 516"/>
                <a:gd name="T28" fmla="*/ 291 w 473"/>
                <a:gd name="T29" fmla="*/ 245 h 516"/>
                <a:gd name="T30" fmla="*/ 254 w 473"/>
                <a:gd name="T31" fmla="*/ 233 h 516"/>
                <a:gd name="T32" fmla="*/ 252 w 473"/>
                <a:gd name="T33" fmla="*/ 232 h 516"/>
                <a:gd name="T34" fmla="*/ 251 w 473"/>
                <a:gd name="T35" fmla="*/ 232 h 516"/>
                <a:gd name="T36" fmla="*/ 250 w 473"/>
                <a:gd name="T37" fmla="*/ 254 h 516"/>
                <a:gd name="T38" fmla="*/ 271 w 473"/>
                <a:gd name="T39" fmla="*/ 305 h 516"/>
                <a:gd name="T40" fmla="*/ 317 w 473"/>
                <a:gd name="T41" fmla="*/ 366 h 516"/>
                <a:gd name="T42" fmla="*/ 340 w 473"/>
                <a:gd name="T43" fmla="*/ 403 h 516"/>
                <a:gd name="T44" fmla="*/ 358 w 473"/>
                <a:gd name="T45" fmla="*/ 481 h 516"/>
                <a:gd name="T46" fmla="*/ 353 w 473"/>
                <a:gd name="T47" fmla="*/ 516 h 516"/>
                <a:gd name="T48" fmla="*/ 347 w 473"/>
                <a:gd name="T49" fmla="*/ 516 h 516"/>
                <a:gd name="T50" fmla="*/ 34 w 473"/>
                <a:gd name="T51" fmla="*/ 516 h 516"/>
                <a:gd name="T52" fmla="*/ 27 w 473"/>
                <a:gd name="T53" fmla="*/ 510 h 516"/>
                <a:gd name="T54" fmla="*/ 17 w 473"/>
                <a:gd name="T55" fmla="*/ 467 h 516"/>
                <a:gd name="T56" fmla="*/ 9 w 473"/>
                <a:gd name="T57" fmla="*/ 427 h 516"/>
                <a:gd name="T58" fmla="*/ 2 w 473"/>
                <a:gd name="T59" fmla="*/ 315 h 516"/>
                <a:gd name="T60" fmla="*/ 10 w 473"/>
                <a:gd name="T61" fmla="*/ 254 h 516"/>
                <a:gd name="T62" fmla="*/ 50 w 473"/>
                <a:gd name="T63" fmla="*/ 156 h 516"/>
                <a:gd name="T64" fmla="*/ 193 w 473"/>
                <a:gd name="T65" fmla="*/ 49 h 516"/>
                <a:gd name="T66" fmla="*/ 236 w 473"/>
                <a:gd name="T67" fmla="*/ 37 h 516"/>
                <a:gd name="T68" fmla="*/ 261 w 473"/>
                <a:gd name="T69" fmla="*/ 32 h 516"/>
                <a:gd name="T70" fmla="*/ 265 w 473"/>
                <a:gd name="T71" fmla="*/ 30 h 516"/>
                <a:gd name="T72" fmla="*/ 330 w 473"/>
                <a:gd name="T73" fmla="*/ 3 h 516"/>
                <a:gd name="T74" fmla="*/ 356 w 473"/>
                <a:gd name="T75" fmla="*/ 7 h 516"/>
                <a:gd name="T76" fmla="*/ 309 w 473"/>
                <a:gd name="T77" fmla="*/ 126 h 516"/>
                <a:gd name="T78" fmla="*/ 312 w 473"/>
                <a:gd name="T79" fmla="*/ 124 h 516"/>
                <a:gd name="T80" fmla="*/ 333 w 473"/>
                <a:gd name="T81" fmla="*/ 127 h 516"/>
                <a:gd name="T82" fmla="*/ 341 w 473"/>
                <a:gd name="T83" fmla="*/ 132 h 516"/>
                <a:gd name="T84" fmla="*/ 352 w 473"/>
                <a:gd name="T85" fmla="*/ 129 h 516"/>
                <a:gd name="T86" fmla="*/ 350 w 473"/>
                <a:gd name="T87" fmla="*/ 119 h 516"/>
                <a:gd name="T88" fmla="*/ 344 w 473"/>
                <a:gd name="T89" fmla="*/ 114 h 516"/>
                <a:gd name="T90" fmla="*/ 309 w 473"/>
                <a:gd name="T91" fmla="*/ 12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3" h="516">
                  <a:moveTo>
                    <a:pt x="356" y="7"/>
                  </a:moveTo>
                  <a:cubicBezTo>
                    <a:pt x="349" y="13"/>
                    <a:pt x="343" y="18"/>
                    <a:pt x="338" y="24"/>
                  </a:cubicBezTo>
                  <a:cubicBezTo>
                    <a:pt x="331" y="31"/>
                    <a:pt x="327" y="40"/>
                    <a:pt x="325" y="49"/>
                  </a:cubicBezTo>
                  <a:cubicBezTo>
                    <a:pt x="324" y="52"/>
                    <a:pt x="325" y="54"/>
                    <a:pt x="328" y="55"/>
                  </a:cubicBezTo>
                  <a:cubicBezTo>
                    <a:pt x="361" y="79"/>
                    <a:pt x="390" y="108"/>
                    <a:pt x="416" y="140"/>
                  </a:cubicBezTo>
                  <a:cubicBezTo>
                    <a:pt x="435" y="162"/>
                    <a:pt x="451" y="185"/>
                    <a:pt x="464" y="211"/>
                  </a:cubicBezTo>
                  <a:cubicBezTo>
                    <a:pt x="465" y="214"/>
                    <a:pt x="467" y="216"/>
                    <a:pt x="468" y="219"/>
                  </a:cubicBezTo>
                  <a:cubicBezTo>
                    <a:pt x="473" y="231"/>
                    <a:pt x="469" y="240"/>
                    <a:pt x="456" y="245"/>
                  </a:cubicBezTo>
                  <a:cubicBezTo>
                    <a:pt x="452" y="247"/>
                    <a:pt x="449" y="249"/>
                    <a:pt x="448" y="254"/>
                  </a:cubicBezTo>
                  <a:cubicBezTo>
                    <a:pt x="447" y="263"/>
                    <a:pt x="440" y="266"/>
                    <a:pt x="433" y="268"/>
                  </a:cubicBezTo>
                  <a:cubicBezTo>
                    <a:pt x="418" y="273"/>
                    <a:pt x="403" y="269"/>
                    <a:pt x="390" y="261"/>
                  </a:cubicBezTo>
                  <a:cubicBezTo>
                    <a:pt x="378" y="254"/>
                    <a:pt x="366" y="246"/>
                    <a:pt x="354" y="239"/>
                  </a:cubicBezTo>
                  <a:cubicBezTo>
                    <a:pt x="349" y="236"/>
                    <a:pt x="344" y="233"/>
                    <a:pt x="338" y="233"/>
                  </a:cubicBezTo>
                  <a:cubicBezTo>
                    <a:pt x="334" y="232"/>
                    <a:pt x="328" y="233"/>
                    <a:pt x="323" y="235"/>
                  </a:cubicBezTo>
                  <a:cubicBezTo>
                    <a:pt x="313" y="240"/>
                    <a:pt x="302" y="244"/>
                    <a:pt x="291" y="245"/>
                  </a:cubicBezTo>
                  <a:cubicBezTo>
                    <a:pt x="277" y="246"/>
                    <a:pt x="265" y="241"/>
                    <a:pt x="254" y="233"/>
                  </a:cubicBezTo>
                  <a:cubicBezTo>
                    <a:pt x="253" y="233"/>
                    <a:pt x="253" y="232"/>
                    <a:pt x="252" y="232"/>
                  </a:cubicBezTo>
                  <a:cubicBezTo>
                    <a:pt x="252" y="232"/>
                    <a:pt x="252" y="232"/>
                    <a:pt x="251" y="232"/>
                  </a:cubicBezTo>
                  <a:cubicBezTo>
                    <a:pt x="249" y="239"/>
                    <a:pt x="249" y="246"/>
                    <a:pt x="250" y="254"/>
                  </a:cubicBezTo>
                  <a:cubicBezTo>
                    <a:pt x="252" y="273"/>
                    <a:pt x="260" y="290"/>
                    <a:pt x="271" y="305"/>
                  </a:cubicBezTo>
                  <a:cubicBezTo>
                    <a:pt x="286" y="326"/>
                    <a:pt x="302" y="346"/>
                    <a:pt x="317" y="366"/>
                  </a:cubicBezTo>
                  <a:cubicBezTo>
                    <a:pt x="325" y="378"/>
                    <a:pt x="333" y="391"/>
                    <a:pt x="340" y="403"/>
                  </a:cubicBezTo>
                  <a:cubicBezTo>
                    <a:pt x="354" y="427"/>
                    <a:pt x="359" y="453"/>
                    <a:pt x="358" y="481"/>
                  </a:cubicBezTo>
                  <a:cubicBezTo>
                    <a:pt x="358" y="492"/>
                    <a:pt x="355" y="504"/>
                    <a:pt x="353" y="516"/>
                  </a:cubicBezTo>
                  <a:cubicBezTo>
                    <a:pt x="350" y="516"/>
                    <a:pt x="349" y="516"/>
                    <a:pt x="347" y="516"/>
                  </a:cubicBezTo>
                  <a:cubicBezTo>
                    <a:pt x="243" y="516"/>
                    <a:pt x="138" y="516"/>
                    <a:pt x="34" y="516"/>
                  </a:cubicBezTo>
                  <a:cubicBezTo>
                    <a:pt x="30" y="516"/>
                    <a:pt x="28" y="515"/>
                    <a:pt x="27" y="510"/>
                  </a:cubicBezTo>
                  <a:cubicBezTo>
                    <a:pt x="24" y="496"/>
                    <a:pt x="20" y="482"/>
                    <a:pt x="17" y="467"/>
                  </a:cubicBezTo>
                  <a:cubicBezTo>
                    <a:pt x="14" y="454"/>
                    <a:pt x="11" y="440"/>
                    <a:pt x="9" y="427"/>
                  </a:cubicBezTo>
                  <a:cubicBezTo>
                    <a:pt x="3" y="390"/>
                    <a:pt x="0" y="353"/>
                    <a:pt x="2" y="315"/>
                  </a:cubicBezTo>
                  <a:cubicBezTo>
                    <a:pt x="3" y="295"/>
                    <a:pt x="5" y="274"/>
                    <a:pt x="10" y="254"/>
                  </a:cubicBezTo>
                  <a:cubicBezTo>
                    <a:pt x="17" y="219"/>
                    <a:pt x="30" y="186"/>
                    <a:pt x="50" y="156"/>
                  </a:cubicBezTo>
                  <a:cubicBezTo>
                    <a:pt x="59" y="143"/>
                    <a:pt x="106" y="84"/>
                    <a:pt x="193" y="49"/>
                  </a:cubicBezTo>
                  <a:cubicBezTo>
                    <a:pt x="207" y="44"/>
                    <a:pt x="221" y="41"/>
                    <a:pt x="236" y="37"/>
                  </a:cubicBezTo>
                  <a:cubicBezTo>
                    <a:pt x="244" y="35"/>
                    <a:pt x="253" y="34"/>
                    <a:pt x="261" y="32"/>
                  </a:cubicBezTo>
                  <a:cubicBezTo>
                    <a:pt x="262" y="32"/>
                    <a:pt x="264" y="31"/>
                    <a:pt x="265" y="30"/>
                  </a:cubicBezTo>
                  <a:cubicBezTo>
                    <a:pt x="282" y="9"/>
                    <a:pt x="304" y="0"/>
                    <a:pt x="330" y="3"/>
                  </a:cubicBezTo>
                  <a:cubicBezTo>
                    <a:pt x="338" y="4"/>
                    <a:pt x="346" y="6"/>
                    <a:pt x="356" y="7"/>
                  </a:cubicBezTo>
                  <a:close/>
                  <a:moveTo>
                    <a:pt x="309" y="126"/>
                  </a:moveTo>
                  <a:cubicBezTo>
                    <a:pt x="311" y="125"/>
                    <a:pt x="311" y="125"/>
                    <a:pt x="312" y="124"/>
                  </a:cubicBezTo>
                  <a:cubicBezTo>
                    <a:pt x="320" y="119"/>
                    <a:pt x="326" y="121"/>
                    <a:pt x="333" y="127"/>
                  </a:cubicBezTo>
                  <a:cubicBezTo>
                    <a:pt x="335" y="129"/>
                    <a:pt x="338" y="131"/>
                    <a:pt x="341" y="132"/>
                  </a:cubicBezTo>
                  <a:cubicBezTo>
                    <a:pt x="346" y="134"/>
                    <a:pt x="350" y="132"/>
                    <a:pt x="352" y="129"/>
                  </a:cubicBezTo>
                  <a:cubicBezTo>
                    <a:pt x="355" y="125"/>
                    <a:pt x="353" y="121"/>
                    <a:pt x="350" y="119"/>
                  </a:cubicBezTo>
                  <a:cubicBezTo>
                    <a:pt x="349" y="117"/>
                    <a:pt x="347" y="115"/>
                    <a:pt x="344" y="114"/>
                  </a:cubicBezTo>
                  <a:cubicBezTo>
                    <a:pt x="334" y="110"/>
                    <a:pt x="316" y="115"/>
                    <a:pt x="309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E3935042-80CD-4593-9A5A-30478F651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513" y="5310188"/>
              <a:ext cx="1312863" cy="252413"/>
            </a:xfrm>
            <a:custGeom>
              <a:avLst/>
              <a:gdLst>
                <a:gd name="T0" fmla="*/ 0 w 411"/>
                <a:gd name="T1" fmla="*/ 0 h 79"/>
                <a:gd name="T2" fmla="*/ 411 w 411"/>
                <a:gd name="T3" fmla="*/ 0 h 79"/>
                <a:gd name="T4" fmla="*/ 411 w 411"/>
                <a:gd name="T5" fmla="*/ 4 h 79"/>
                <a:gd name="T6" fmla="*/ 411 w 411"/>
                <a:gd name="T7" fmla="*/ 69 h 79"/>
                <a:gd name="T8" fmla="*/ 402 w 411"/>
                <a:gd name="T9" fmla="*/ 79 h 79"/>
                <a:gd name="T10" fmla="*/ 282 w 411"/>
                <a:gd name="T11" fmla="*/ 79 h 79"/>
                <a:gd name="T12" fmla="*/ 6 w 411"/>
                <a:gd name="T13" fmla="*/ 79 h 79"/>
                <a:gd name="T14" fmla="*/ 0 w 411"/>
                <a:gd name="T15" fmla="*/ 79 h 79"/>
                <a:gd name="T16" fmla="*/ 0 w 411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79">
                  <a:moveTo>
                    <a:pt x="0" y="0"/>
                  </a:moveTo>
                  <a:cubicBezTo>
                    <a:pt x="137" y="0"/>
                    <a:pt x="274" y="0"/>
                    <a:pt x="411" y="0"/>
                  </a:cubicBezTo>
                  <a:cubicBezTo>
                    <a:pt x="411" y="1"/>
                    <a:pt x="411" y="3"/>
                    <a:pt x="411" y="4"/>
                  </a:cubicBezTo>
                  <a:cubicBezTo>
                    <a:pt x="411" y="26"/>
                    <a:pt x="411" y="47"/>
                    <a:pt x="411" y="69"/>
                  </a:cubicBezTo>
                  <a:cubicBezTo>
                    <a:pt x="411" y="79"/>
                    <a:pt x="411" y="79"/>
                    <a:pt x="402" y="79"/>
                  </a:cubicBezTo>
                  <a:cubicBezTo>
                    <a:pt x="362" y="79"/>
                    <a:pt x="322" y="79"/>
                    <a:pt x="282" y="79"/>
                  </a:cubicBezTo>
                  <a:cubicBezTo>
                    <a:pt x="190" y="79"/>
                    <a:pt x="98" y="79"/>
                    <a:pt x="6" y="79"/>
                  </a:cubicBezTo>
                  <a:cubicBezTo>
                    <a:pt x="4" y="79"/>
                    <a:pt x="2" y="79"/>
                    <a:pt x="0" y="79"/>
                  </a:cubicBezTo>
                  <a:cubicBezTo>
                    <a:pt x="0" y="52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2F023D1-AB11-4A06-83E3-D64BAA4E5C67}"/>
              </a:ext>
            </a:extLst>
          </p:cNvPr>
          <p:cNvGrpSpPr/>
          <p:nvPr/>
        </p:nvGrpSpPr>
        <p:grpSpPr>
          <a:xfrm>
            <a:off x="3713899" y="1525703"/>
            <a:ext cx="535667" cy="535538"/>
            <a:chOff x="2700338" y="8651875"/>
            <a:chExt cx="6545262" cy="6543675"/>
          </a:xfrm>
          <a:solidFill>
            <a:schemeClr val="bg1"/>
          </a:solidFill>
        </p:grpSpPr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D541DEBC-3BB6-46E7-A0A8-D1CE83BB14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10820400"/>
              <a:ext cx="4376737" cy="4375150"/>
            </a:xfrm>
            <a:custGeom>
              <a:avLst/>
              <a:gdLst>
                <a:gd name="T0" fmla="*/ 477 w 1376"/>
                <a:gd name="T1" fmla="*/ 1360 h 1376"/>
                <a:gd name="T2" fmla="*/ 312 w 1376"/>
                <a:gd name="T3" fmla="*/ 1212 h 1376"/>
                <a:gd name="T4" fmla="*/ 237 w 1376"/>
                <a:gd name="T5" fmla="*/ 1044 h 1376"/>
                <a:gd name="T6" fmla="*/ 64 w 1376"/>
                <a:gd name="T7" fmla="*/ 1013 h 1376"/>
                <a:gd name="T8" fmla="*/ 51 w 1376"/>
                <a:gd name="T9" fmla="*/ 793 h 1376"/>
                <a:gd name="T10" fmla="*/ 117 w 1376"/>
                <a:gd name="T11" fmla="*/ 621 h 1376"/>
                <a:gd name="T12" fmla="*/ 16 w 1376"/>
                <a:gd name="T13" fmla="*/ 476 h 1376"/>
                <a:gd name="T14" fmla="*/ 164 w 1376"/>
                <a:gd name="T15" fmla="*/ 312 h 1376"/>
                <a:gd name="T16" fmla="*/ 332 w 1376"/>
                <a:gd name="T17" fmla="*/ 237 h 1376"/>
                <a:gd name="T18" fmla="*/ 363 w 1376"/>
                <a:gd name="T19" fmla="*/ 63 h 1376"/>
                <a:gd name="T20" fmla="*/ 583 w 1376"/>
                <a:gd name="T21" fmla="*/ 51 h 1376"/>
                <a:gd name="T22" fmla="*/ 755 w 1376"/>
                <a:gd name="T23" fmla="*/ 116 h 1376"/>
                <a:gd name="T24" fmla="*/ 900 w 1376"/>
                <a:gd name="T25" fmla="*/ 16 h 1376"/>
                <a:gd name="T26" fmla="*/ 1064 w 1376"/>
                <a:gd name="T27" fmla="*/ 163 h 1376"/>
                <a:gd name="T28" fmla="*/ 1139 w 1376"/>
                <a:gd name="T29" fmla="*/ 331 h 1376"/>
                <a:gd name="T30" fmla="*/ 1313 w 1376"/>
                <a:gd name="T31" fmla="*/ 362 h 1376"/>
                <a:gd name="T32" fmla="*/ 1360 w 1376"/>
                <a:gd name="T33" fmla="*/ 476 h 1376"/>
                <a:gd name="T34" fmla="*/ 1260 w 1376"/>
                <a:gd name="T35" fmla="*/ 621 h 1376"/>
                <a:gd name="T36" fmla="*/ 1325 w 1376"/>
                <a:gd name="T37" fmla="*/ 793 h 1376"/>
                <a:gd name="T38" fmla="*/ 1313 w 1376"/>
                <a:gd name="T39" fmla="*/ 1013 h 1376"/>
                <a:gd name="T40" fmla="*/ 1139 w 1376"/>
                <a:gd name="T41" fmla="*/ 1044 h 1376"/>
                <a:gd name="T42" fmla="*/ 1064 w 1376"/>
                <a:gd name="T43" fmla="*/ 1212 h 1376"/>
                <a:gd name="T44" fmla="*/ 900 w 1376"/>
                <a:gd name="T45" fmla="*/ 1360 h 1376"/>
                <a:gd name="T46" fmla="*/ 755 w 1376"/>
                <a:gd name="T47" fmla="*/ 1259 h 1376"/>
                <a:gd name="T48" fmla="*/ 583 w 1376"/>
                <a:gd name="T49" fmla="*/ 1325 h 1376"/>
                <a:gd name="T50" fmla="*/ 403 w 1376"/>
                <a:gd name="T51" fmla="*/ 1230 h 1376"/>
                <a:gd name="T52" fmla="*/ 544 w 1376"/>
                <a:gd name="T53" fmla="*/ 1210 h 1376"/>
                <a:gd name="T54" fmla="*/ 748 w 1376"/>
                <a:gd name="T55" fmla="*/ 1167 h 1376"/>
                <a:gd name="T56" fmla="*/ 870 w 1376"/>
                <a:gd name="T57" fmla="*/ 1273 h 1376"/>
                <a:gd name="T58" fmla="*/ 956 w 1376"/>
                <a:gd name="T59" fmla="*/ 1159 h 1376"/>
                <a:gd name="T60" fmla="*/ 1070 w 1376"/>
                <a:gd name="T61" fmla="*/ 985 h 1376"/>
                <a:gd name="T62" fmla="*/ 1230 w 1376"/>
                <a:gd name="T63" fmla="*/ 973 h 1376"/>
                <a:gd name="T64" fmla="*/ 1211 w 1376"/>
                <a:gd name="T65" fmla="*/ 832 h 1376"/>
                <a:gd name="T66" fmla="*/ 1168 w 1376"/>
                <a:gd name="T67" fmla="*/ 628 h 1376"/>
                <a:gd name="T68" fmla="*/ 1274 w 1376"/>
                <a:gd name="T69" fmla="*/ 506 h 1376"/>
                <a:gd name="T70" fmla="*/ 1160 w 1376"/>
                <a:gd name="T71" fmla="*/ 420 h 1376"/>
                <a:gd name="T72" fmla="*/ 986 w 1376"/>
                <a:gd name="T73" fmla="*/ 306 h 1376"/>
                <a:gd name="T74" fmla="*/ 974 w 1376"/>
                <a:gd name="T75" fmla="*/ 146 h 1376"/>
                <a:gd name="T76" fmla="*/ 833 w 1376"/>
                <a:gd name="T77" fmla="*/ 165 h 1376"/>
                <a:gd name="T78" fmla="*/ 629 w 1376"/>
                <a:gd name="T79" fmla="*/ 208 h 1376"/>
                <a:gd name="T80" fmla="*/ 507 w 1376"/>
                <a:gd name="T81" fmla="*/ 102 h 1376"/>
                <a:gd name="T82" fmla="*/ 421 w 1376"/>
                <a:gd name="T83" fmla="*/ 216 h 1376"/>
                <a:gd name="T84" fmla="*/ 307 w 1376"/>
                <a:gd name="T85" fmla="*/ 390 h 1376"/>
                <a:gd name="T86" fmla="*/ 146 w 1376"/>
                <a:gd name="T87" fmla="*/ 402 h 1376"/>
                <a:gd name="T88" fmla="*/ 166 w 1376"/>
                <a:gd name="T89" fmla="*/ 543 h 1376"/>
                <a:gd name="T90" fmla="*/ 209 w 1376"/>
                <a:gd name="T91" fmla="*/ 747 h 1376"/>
                <a:gd name="T92" fmla="*/ 103 w 1376"/>
                <a:gd name="T93" fmla="*/ 869 h 1376"/>
                <a:gd name="T94" fmla="*/ 217 w 1376"/>
                <a:gd name="T95" fmla="*/ 955 h 1376"/>
                <a:gd name="T96" fmla="*/ 391 w 1376"/>
                <a:gd name="T97" fmla="*/ 1069 h 1376"/>
                <a:gd name="T98" fmla="*/ 403 w 1376"/>
                <a:gd name="T99" fmla="*/ 123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76" h="1376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C7291EE1-73B5-4BBD-99B6-E633522D0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375" y="11879263"/>
              <a:ext cx="2255837" cy="2120900"/>
            </a:xfrm>
            <a:custGeom>
              <a:avLst/>
              <a:gdLst>
                <a:gd name="T0" fmla="*/ 354 w 709"/>
                <a:gd name="T1" fmla="*/ 667 h 667"/>
                <a:gd name="T2" fmla="*/ 235 w 709"/>
                <a:gd name="T3" fmla="*/ 643 h 667"/>
                <a:gd name="T4" fmla="*/ 66 w 709"/>
                <a:gd name="T5" fmla="*/ 474 h 667"/>
                <a:gd name="T6" fmla="*/ 235 w 709"/>
                <a:gd name="T7" fmla="*/ 66 h 667"/>
                <a:gd name="T8" fmla="*/ 643 w 709"/>
                <a:gd name="T9" fmla="*/ 235 h 667"/>
                <a:gd name="T10" fmla="*/ 643 w 709"/>
                <a:gd name="T11" fmla="*/ 235 h 667"/>
                <a:gd name="T12" fmla="*/ 474 w 709"/>
                <a:gd name="T13" fmla="*/ 643 h 667"/>
                <a:gd name="T14" fmla="*/ 354 w 709"/>
                <a:gd name="T15" fmla="*/ 667 h 667"/>
                <a:gd name="T16" fmla="*/ 354 w 709"/>
                <a:gd name="T17" fmla="*/ 134 h 667"/>
                <a:gd name="T18" fmla="*/ 270 w 709"/>
                <a:gd name="T19" fmla="*/ 151 h 667"/>
                <a:gd name="T20" fmla="*/ 150 w 709"/>
                <a:gd name="T21" fmla="*/ 439 h 667"/>
                <a:gd name="T22" fmla="*/ 270 w 709"/>
                <a:gd name="T23" fmla="*/ 559 h 667"/>
                <a:gd name="T24" fmla="*/ 439 w 709"/>
                <a:gd name="T25" fmla="*/ 559 h 667"/>
                <a:gd name="T26" fmla="*/ 558 w 709"/>
                <a:gd name="T27" fmla="*/ 270 h 667"/>
                <a:gd name="T28" fmla="*/ 354 w 709"/>
                <a:gd name="T29" fmla="*/ 13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667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4BCED31D-D830-4C3B-BC64-1027C7B0B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5" y="8651875"/>
              <a:ext cx="3311525" cy="3309938"/>
            </a:xfrm>
            <a:custGeom>
              <a:avLst/>
              <a:gdLst>
                <a:gd name="T0" fmla="*/ 476 w 1041"/>
                <a:gd name="T1" fmla="*/ 1041 h 1041"/>
                <a:gd name="T2" fmla="*/ 397 w 1041"/>
                <a:gd name="T3" fmla="*/ 930 h 1041"/>
                <a:gd name="T4" fmla="*/ 279 w 1041"/>
                <a:gd name="T5" fmla="*/ 927 h 1041"/>
                <a:gd name="T6" fmla="*/ 121 w 1041"/>
                <a:gd name="T7" fmla="*/ 857 h 1041"/>
                <a:gd name="T8" fmla="*/ 143 w 1041"/>
                <a:gd name="T9" fmla="*/ 723 h 1041"/>
                <a:gd name="T10" fmla="*/ 62 w 1041"/>
                <a:gd name="T11" fmla="*/ 637 h 1041"/>
                <a:gd name="T12" fmla="*/ 0 w 1041"/>
                <a:gd name="T13" fmla="*/ 476 h 1041"/>
                <a:gd name="T14" fmla="*/ 111 w 1041"/>
                <a:gd name="T15" fmla="*/ 397 h 1041"/>
                <a:gd name="T16" fmla="*/ 114 w 1041"/>
                <a:gd name="T17" fmla="*/ 279 h 1041"/>
                <a:gd name="T18" fmla="*/ 184 w 1041"/>
                <a:gd name="T19" fmla="*/ 121 h 1041"/>
                <a:gd name="T20" fmla="*/ 318 w 1041"/>
                <a:gd name="T21" fmla="*/ 143 h 1041"/>
                <a:gd name="T22" fmla="*/ 404 w 1041"/>
                <a:gd name="T23" fmla="*/ 62 h 1041"/>
                <a:gd name="T24" fmla="*/ 565 w 1041"/>
                <a:gd name="T25" fmla="*/ 0 h 1041"/>
                <a:gd name="T26" fmla="*/ 644 w 1041"/>
                <a:gd name="T27" fmla="*/ 110 h 1041"/>
                <a:gd name="T28" fmla="*/ 762 w 1041"/>
                <a:gd name="T29" fmla="*/ 114 h 1041"/>
                <a:gd name="T30" fmla="*/ 920 w 1041"/>
                <a:gd name="T31" fmla="*/ 184 h 1041"/>
                <a:gd name="T32" fmla="*/ 898 w 1041"/>
                <a:gd name="T33" fmla="*/ 318 h 1041"/>
                <a:gd name="T34" fmla="*/ 979 w 1041"/>
                <a:gd name="T35" fmla="*/ 404 h 1041"/>
                <a:gd name="T36" fmla="*/ 1041 w 1041"/>
                <a:gd name="T37" fmla="*/ 565 h 1041"/>
                <a:gd name="T38" fmla="*/ 931 w 1041"/>
                <a:gd name="T39" fmla="*/ 644 h 1041"/>
                <a:gd name="T40" fmla="*/ 927 w 1041"/>
                <a:gd name="T41" fmla="*/ 762 h 1041"/>
                <a:gd name="T42" fmla="*/ 857 w 1041"/>
                <a:gd name="T43" fmla="*/ 920 h 1041"/>
                <a:gd name="T44" fmla="*/ 723 w 1041"/>
                <a:gd name="T45" fmla="*/ 898 h 1041"/>
                <a:gd name="T46" fmla="*/ 637 w 1041"/>
                <a:gd name="T47" fmla="*/ 979 h 1041"/>
                <a:gd name="T48" fmla="*/ 488 w 1041"/>
                <a:gd name="T49" fmla="*/ 954 h 1041"/>
                <a:gd name="T50" fmla="*/ 559 w 1041"/>
                <a:gd name="T51" fmla="*/ 910 h 1041"/>
                <a:gd name="T52" fmla="*/ 689 w 1041"/>
                <a:gd name="T53" fmla="*/ 817 h 1041"/>
                <a:gd name="T54" fmla="*/ 804 w 1041"/>
                <a:gd name="T55" fmla="*/ 849 h 1041"/>
                <a:gd name="T56" fmla="*/ 823 w 1041"/>
                <a:gd name="T57" fmla="*/ 769 h 1041"/>
                <a:gd name="T58" fmla="*/ 850 w 1041"/>
                <a:gd name="T59" fmla="*/ 611 h 1041"/>
                <a:gd name="T60" fmla="*/ 954 w 1041"/>
                <a:gd name="T61" fmla="*/ 553 h 1041"/>
                <a:gd name="T62" fmla="*/ 910 w 1041"/>
                <a:gd name="T63" fmla="*/ 482 h 1041"/>
                <a:gd name="T64" fmla="*/ 817 w 1041"/>
                <a:gd name="T65" fmla="*/ 352 h 1041"/>
                <a:gd name="T66" fmla="*/ 850 w 1041"/>
                <a:gd name="T67" fmla="*/ 237 h 1041"/>
                <a:gd name="T68" fmla="*/ 769 w 1041"/>
                <a:gd name="T69" fmla="*/ 218 h 1041"/>
                <a:gd name="T70" fmla="*/ 612 w 1041"/>
                <a:gd name="T71" fmla="*/ 191 h 1041"/>
                <a:gd name="T72" fmla="*/ 553 w 1041"/>
                <a:gd name="T73" fmla="*/ 87 h 1041"/>
                <a:gd name="T74" fmla="*/ 482 w 1041"/>
                <a:gd name="T75" fmla="*/ 131 h 1041"/>
                <a:gd name="T76" fmla="*/ 353 w 1041"/>
                <a:gd name="T77" fmla="*/ 224 h 1041"/>
                <a:gd name="T78" fmla="*/ 237 w 1041"/>
                <a:gd name="T79" fmla="*/ 191 h 1041"/>
                <a:gd name="T80" fmla="*/ 218 w 1041"/>
                <a:gd name="T81" fmla="*/ 272 h 1041"/>
                <a:gd name="T82" fmla="*/ 192 w 1041"/>
                <a:gd name="T83" fmla="*/ 429 h 1041"/>
                <a:gd name="T84" fmla="*/ 87 w 1041"/>
                <a:gd name="T85" fmla="*/ 488 h 1041"/>
                <a:gd name="T86" fmla="*/ 131 w 1041"/>
                <a:gd name="T87" fmla="*/ 559 h 1041"/>
                <a:gd name="T88" fmla="*/ 224 w 1041"/>
                <a:gd name="T89" fmla="*/ 688 h 1041"/>
                <a:gd name="T90" fmla="*/ 192 w 1041"/>
                <a:gd name="T91" fmla="*/ 804 h 1041"/>
                <a:gd name="T92" fmla="*/ 272 w 1041"/>
                <a:gd name="T93" fmla="*/ 823 h 1041"/>
                <a:gd name="T94" fmla="*/ 430 w 1041"/>
                <a:gd name="T95" fmla="*/ 849 h 1041"/>
                <a:gd name="T96" fmla="*/ 488 w 1041"/>
                <a:gd name="T97" fmla="*/ 95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41" h="1041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D734AF7D-1A8E-4235-992E-EC4AB053F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0875" y="9717088"/>
              <a:ext cx="1179512" cy="1179513"/>
            </a:xfrm>
            <a:custGeom>
              <a:avLst/>
              <a:gdLst>
                <a:gd name="T0" fmla="*/ 186 w 371"/>
                <a:gd name="T1" fmla="*/ 371 h 371"/>
                <a:gd name="T2" fmla="*/ 0 w 371"/>
                <a:gd name="T3" fmla="*/ 185 h 371"/>
                <a:gd name="T4" fmla="*/ 186 w 371"/>
                <a:gd name="T5" fmla="*/ 0 h 371"/>
                <a:gd name="T6" fmla="*/ 371 w 371"/>
                <a:gd name="T7" fmla="*/ 185 h 371"/>
                <a:gd name="T8" fmla="*/ 186 w 371"/>
                <a:gd name="T9" fmla="*/ 371 h 371"/>
                <a:gd name="T10" fmla="*/ 186 w 371"/>
                <a:gd name="T11" fmla="*/ 82 h 371"/>
                <a:gd name="T12" fmla="*/ 83 w 371"/>
                <a:gd name="T13" fmla="*/ 185 h 371"/>
                <a:gd name="T14" fmla="*/ 186 w 371"/>
                <a:gd name="T15" fmla="*/ 288 h 371"/>
                <a:gd name="T16" fmla="*/ 289 w 371"/>
                <a:gd name="T17" fmla="*/ 185 h 371"/>
                <a:gd name="T18" fmla="*/ 186 w 371"/>
                <a:gd name="T19" fmla="*/ 8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71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en-US" sz="1350" kern="1200">
                <a:solidFill>
                  <a:srgbClr val="282F3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500" l="4000" r="100000">
                        <a14:foregroundMark x1="27000" y1="56000" x2="27000" y2="56000"/>
                        <a14:foregroundMark x1="74000" y1="72500" x2="74000" y2="7250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0683" y="1512173"/>
            <a:ext cx="682885" cy="6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95AD0-61BA-4DF2-A72F-BB71CF18E9F7}"/>
              </a:ext>
            </a:extLst>
          </p:cNvPr>
          <p:cNvSpPr txBox="1"/>
          <p:nvPr/>
        </p:nvSpPr>
        <p:spPr>
          <a:xfrm>
            <a:off x="425862" y="264266"/>
            <a:ext cx="807310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2700" b="1" kern="1200" spc="-45" dirty="0">
                <a:solidFill>
                  <a:srgbClr val="4F6A79"/>
                </a:solidFill>
                <a:latin typeface="+mj-lt"/>
                <a:ea typeface="+mj-ea"/>
                <a:cs typeface="+mj-cs"/>
              </a:rPr>
              <a:t>Area</a:t>
            </a:r>
            <a:r>
              <a:rPr lang="en-US" sz="3750" kern="1200" dirty="0" smtClean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2700" b="1" kern="1200" spc="-45" dirty="0">
                <a:solidFill>
                  <a:srgbClr val="4F6A79"/>
                </a:solidFill>
                <a:latin typeface="+mj-lt"/>
                <a:ea typeface="+mj-ea"/>
                <a:cs typeface="+mj-cs"/>
              </a:rPr>
              <a:t>Selection </a:t>
            </a:r>
            <a:r>
              <a:rPr lang="en-US" sz="2700" b="1" kern="1200" spc="-45" dirty="0" smtClean="0">
                <a:solidFill>
                  <a:srgbClr val="4F6A79"/>
                </a:solidFill>
                <a:latin typeface="+mj-lt"/>
                <a:ea typeface="+mj-ea"/>
                <a:cs typeface="+mj-cs"/>
              </a:rPr>
              <a:t>| </a:t>
            </a:r>
            <a:r>
              <a:rPr lang="en-US" sz="2700" b="1" kern="1200" spc="-45" dirty="0" err="1" smtClean="0">
                <a:solidFill>
                  <a:srgbClr val="4F6A79"/>
                </a:solidFill>
                <a:latin typeface="+mj-lt"/>
                <a:ea typeface="+mj-ea"/>
                <a:cs typeface="+mj-cs"/>
              </a:rPr>
              <a:t>Shiekh</a:t>
            </a:r>
            <a:r>
              <a:rPr lang="en-US" sz="2700" b="1" kern="1200" spc="-45" dirty="0" smtClean="0">
                <a:solidFill>
                  <a:srgbClr val="4F6A79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spc="-45" dirty="0" err="1" smtClean="0">
                <a:solidFill>
                  <a:srgbClr val="4F6A79"/>
                </a:solidFill>
                <a:latin typeface="+mj-lt"/>
                <a:ea typeface="+mj-ea"/>
                <a:cs typeface="+mj-cs"/>
              </a:rPr>
              <a:t>Zayed</a:t>
            </a:r>
            <a:r>
              <a:rPr lang="en-US" sz="2700" b="1" kern="1200" spc="-45" dirty="0" smtClean="0">
                <a:solidFill>
                  <a:srgbClr val="4F6A79"/>
                </a:solidFill>
                <a:latin typeface="+mj-lt"/>
                <a:ea typeface="+mj-ea"/>
                <a:cs typeface="+mj-cs"/>
              </a:rPr>
              <a:t> | Sub-Urban Area </a:t>
            </a:r>
            <a:endParaRPr lang="en-US" sz="2700" b="1" kern="1200" spc="-45" dirty="0">
              <a:solidFill>
                <a:srgbClr val="4F6A7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271" t="34514" r="34476" b="22932"/>
          <a:stretch/>
        </p:blipFill>
        <p:spPr>
          <a:xfrm>
            <a:off x="2841265" y="1248682"/>
            <a:ext cx="2850021" cy="2918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7508" t="22549" r="581" b="67451"/>
          <a:stretch/>
        </p:blipFill>
        <p:spPr>
          <a:xfrm>
            <a:off x="3540134" y="4244251"/>
            <a:ext cx="1452282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2058" t="38577" r="36321" b="19849"/>
          <a:stretch/>
        </p:blipFill>
        <p:spPr>
          <a:xfrm>
            <a:off x="109168" y="1248682"/>
            <a:ext cx="2635625" cy="28507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87394" t="22944" r="251" b="68231"/>
          <a:stretch/>
        </p:blipFill>
        <p:spPr>
          <a:xfrm>
            <a:off x="673944" y="4284592"/>
            <a:ext cx="1506071" cy="605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6876" t="22426" r="325" b="13449"/>
          <a:stretch/>
        </p:blipFill>
        <p:spPr>
          <a:xfrm>
            <a:off x="5787759" y="933680"/>
            <a:ext cx="3214574" cy="32330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87469" t="22426" r="325" b="73097"/>
          <a:stretch/>
        </p:blipFill>
        <p:spPr>
          <a:xfrm>
            <a:off x="6604271" y="4284592"/>
            <a:ext cx="1581549" cy="3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42963"/>
            <a:ext cx="2211388" cy="3451225"/>
          </a:xfrm>
        </p:spPr>
        <p:txBody>
          <a:bodyPr>
            <a:normAutofit/>
          </a:bodyPr>
          <a:lstStyle/>
          <a:p>
            <a:r>
              <a:rPr lang="en-US" dirty="0"/>
              <a:t>Infographic Matrix (Folder) – Slide Template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EDB82B-37EA-4C01-8C80-EC799DAFB845}"/>
              </a:ext>
            </a:extLst>
          </p:cNvPr>
          <p:cNvSpPr/>
          <p:nvPr/>
        </p:nvSpPr>
        <p:spPr>
          <a:xfrm>
            <a:off x="2751651" y="1183570"/>
            <a:ext cx="3733376" cy="2826699"/>
          </a:xfrm>
          <a:custGeom>
            <a:avLst/>
            <a:gdLst>
              <a:gd name="connsiteX0" fmla="*/ 1351723 w 4754803"/>
              <a:gd name="connsiteY0" fmla="*/ 1154738 h 3600065"/>
              <a:gd name="connsiteX1" fmla="*/ 4754803 w 4754803"/>
              <a:gd name="connsiteY1" fmla="*/ 1154738 h 3600065"/>
              <a:gd name="connsiteX2" fmla="*/ 4754803 w 4754803"/>
              <a:gd name="connsiteY2" fmla="*/ 815109 h 3600065"/>
              <a:gd name="connsiteX3" fmla="*/ 4483100 w 4754803"/>
              <a:gd name="connsiteY3" fmla="*/ 543406 h 3600065"/>
              <a:gd name="connsiteX4" fmla="*/ 2445328 w 4754803"/>
              <a:gd name="connsiteY4" fmla="*/ 543406 h 3600065"/>
              <a:gd name="connsiteX5" fmla="*/ 1698144 w 4754803"/>
              <a:gd name="connsiteY5" fmla="*/ 47548 h 3600065"/>
              <a:gd name="connsiteX6" fmla="*/ 1548707 w 4754803"/>
              <a:gd name="connsiteY6" fmla="*/ 0 h 3600065"/>
              <a:gd name="connsiteX7" fmla="*/ 271703 w 4754803"/>
              <a:gd name="connsiteY7" fmla="*/ 0 h 3600065"/>
              <a:gd name="connsiteX8" fmla="*/ 0 w 4754803"/>
              <a:gd name="connsiteY8" fmla="*/ 271703 h 3600065"/>
              <a:gd name="connsiteX9" fmla="*/ 0 w 4754803"/>
              <a:gd name="connsiteY9" fmla="*/ 3600065 h 3600065"/>
              <a:gd name="connsiteX10" fmla="*/ 876242 w 4754803"/>
              <a:gd name="connsiteY10" fmla="*/ 1473989 h 3600065"/>
              <a:gd name="connsiteX11" fmla="*/ 1351723 w 4754803"/>
              <a:gd name="connsiteY11" fmla="*/ 1154738 h 360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54803" h="3600065">
                <a:moveTo>
                  <a:pt x="1351723" y="1154738"/>
                </a:moveTo>
                <a:lnTo>
                  <a:pt x="4754803" y="1154738"/>
                </a:lnTo>
                <a:lnTo>
                  <a:pt x="4754803" y="815109"/>
                </a:lnTo>
                <a:cubicBezTo>
                  <a:pt x="4754803" y="665672"/>
                  <a:pt x="4632537" y="543406"/>
                  <a:pt x="4483100" y="543406"/>
                </a:cubicBezTo>
                <a:lnTo>
                  <a:pt x="2445328" y="543406"/>
                </a:lnTo>
                <a:lnTo>
                  <a:pt x="1698144" y="47548"/>
                </a:lnTo>
                <a:cubicBezTo>
                  <a:pt x="1650596" y="20378"/>
                  <a:pt x="1603048" y="0"/>
                  <a:pt x="1548707" y="0"/>
                </a:cubicBezTo>
                <a:lnTo>
                  <a:pt x="271703" y="0"/>
                </a:lnTo>
                <a:cubicBezTo>
                  <a:pt x="122266" y="0"/>
                  <a:pt x="0" y="122266"/>
                  <a:pt x="0" y="271703"/>
                </a:cubicBezTo>
                <a:lnTo>
                  <a:pt x="0" y="3600065"/>
                </a:lnTo>
                <a:cubicBezTo>
                  <a:pt x="0" y="3613650"/>
                  <a:pt x="876242" y="1473989"/>
                  <a:pt x="876242" y="1473989"/>
                </a:cubicBezTo>
                <a:cubicBezTo>
                  <a:pt x="957753" y="1283797"/>
                  <a:pt x="1141153" y="1154738"/>
                  <a:pt x="1351723" y="11547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67866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B13A34-B03A-4968-880D-F210E9BC4C46}"/>
              </a:ext>
            </a:extLst>
          </p:cNvPr>
          <p:cNvSpPr/>
          <p:nvPr/>
        </p:nvSpPr>
        <p:spPr>
          <a:xfrm>
            <a:off x="3302076" y="2303583"/>
            <a:ext cx="1964024" cy="918104"/>
          </a:xfrm>
          <a:custGeom>
            <a:avLst/>
            <a:gdLst>
              <a:gd name="connsiteX0" fmla="*/ 650704 w 2501367"/>
              <a:gd name="connsiteY0" fmla="*/ 0 h 1169291"/>
              <a:gd name="connsiteX1" fmla="*/ 2501367 w 2501367"/>
              <a:gd name="connsiteY1" fmla="*/ 0 h 1169291"/>
              <a:gd name="connsiteX2" fmla="*/ 2087881 w 2501367"/>
              <a:gd name="connsiteY2" fmla="*/ 1047129 h 1169291"/>
              <a:gd name="connsiteX3" fmla="*/ 2039642 w 2501367"/>
              <a:gd name="connsiteY3" fmla="*/ 1169291 h 1169291"/>
              <a:gd name="connsiteX4" fmla="*/ 0 w 2501367"/>
              <a:gd name="connsiteY4" fmla="*/ 1169291 h 1169291"/>
              <a:gd name="connsiteX5" fmla="*/ 419757 w 2501367"/>
              <a:gd name="connsiteY5" fmla="*/ 149437 h 1169291"/>
              <a:gd name="connsiteX6" fmla="*/ 650704 w 2501367"/>
              <a:gd name="connsiteY6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367" h="1169291">
                <a:moveTo>
                  <a:pt x="650704" y="0"/>
                </a:moveTo>
                <a:lnTo>
                  <a:pt x="2501367" y="0"/>
                </a:lnTo>
                <a:lnTo>
                  <a:pt x="2087881" y="1047129"/>
                </a:lnTo>
                <a:lnTo>
                  <a:pt x="2039642" y="1169291"/>
                </a:lnTo>
                <a:lnTo>
                  <a:pt x="0" y="1169291"/>
                </a:lnTo>
                <a:lnTo>
                  <a:pt x="419757" y="149437"/>
                </a:lnTo>
                <a:cubicBezTo>
                  <a:pt x="460512" y="61133"/>
                  <a:pt x="548816" y="0"/>
                  <a:pt x="6507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6B9BCBB-1A00-463C-BEB4-159167706D8E}"/>
              </a:ext>
            </a:extLst>
          </p:cNvPr>
          <p:cNvSpPr/>
          <p:nvPr/>
        </p:nvSpPr>
        <p:spPr>
          <a:xfrm>
            <a:off x="4942157" y="2303583"/>
            <a:ext cx="1969541" cy="918104"/>
          </a:xfrm>
          <a:custGeom>
            <a:avLst/>
            <a:gdLst>
              <a:gd name="connsiteX0" fmla="*/ 461725 w 2508394"/>
              <a:gd name="connsiteY0" fmla="*/ 0 h 1169291"/>
              <a:gd name="connsiteX1" fmla="*/ 2263862 w 2508394"/>
              <a:gd name="connsiteY1" fmla="*/ 0 h 1169291"/>
              <a:gd name="connsiteX2" fmla="*/ 2508394 w 2508394"/>
              <a:gd name="connsiteY2" fmla="*/ 271703 h 1169291"/>
              <a:gd name="connsiteX3" fmla="*/ 2481224 w 2508394"/>
              <a:gd name="connsiteY3" fmla="*/ 393969 h 1169291"/>
              <a:gd name="connsiteX4" fmla="*/ 2120116 w 2508394"/>
              <a:gd name="connsiteY4" fmla="*/ 1169291 h 1169291"/>
              <a:gd name="connsiteX5" fmla="*/ 197669 w 2508394"/>
              <a:gd name="connsiteY5" fmla="*/ 1169291 h 1169291"/>
              <a:gd name="connsiteX6" fmla="*/ 0 w 2508394"/>
              <a:gd name="connsiteY6" fmla="*/ 1169291 h 1169291"/>
              <a:gd name="connsiteX7" fmla="*/ 41608 w 2508394"/>
              <a:gd name="connsiteY7" fmla="*/ 1063920 h 1169291"/>
              <a:gd name="connsiteX8" fmla="*/ 461725 w 2508394"/>
              <a:gd name="connsiteY8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8394" h="1169291">
                <a:moveTo>
                  <a:pt x="461725" y="0"/>
                </a:moveTo>
                <a:lnTo>
                  <a:pt x="2263862" y="0"/>
                </a:lnTo>
                <a:cubicBezTo>
                  <a:pt x="2406506" y="13585"/>
                  <a:pt x="2508394" y="129059"/>
                  <a:pt x="2508394" y="271703"/>
                </a:cubicBezTo>
                <a:cubicBezTo>
                  <a:pt x="2508394" y="312458"/>
                  <a:pt x="2501602" y="353214"/>
                  <a:pt x="2481224" y="393969"/>
                </a:cubicBezTo>
                <a:lnTo>
                  <a:pt x="2120116" y="1169291"/>
                </a:lnTo>
                <a:lnTo>
                  <a:pt x="197669" y="1169291"/>
                </a:lnTo>
                <a:lnTo>
                  <a:pt x="0" y="1169291"/>
                </a:lnTo>
                <a:lnTo>
                  <a:pt x="41608" y="1063920"/>
                </a:lnTo>
                <a:lnTo>
                  <a:pt x="46172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8E5158-9BE9-492F-9A1F-8777E4596DBE}"/>
              </a:ext>
            </a:extLst>
          </p:cNvPr>
          <p:cNvSpPr/>
          <p:nvPr/>
        </p:nvSpPr>
        <p:spPr>
          <a:xfrm>
            <a:off x="2911652" y="3257585"/>
            <a:ext cx="1977735" cy="912688"/>
          </a:xfrm>
          <a:custGeom>
            <a:avLst/>
            <a:gdLst>
              <a:gd name="connsiteX0" fmla="*/ 478424 w 2518830"/>
              <a:gd name="connsiteY0" fmla="*/ 0 h 1162393"/>
              <a:gd name="connsiteX1" fmla="*/ 2518830 w 2518830"/>
              <a:gd name="connsiteY1" fmla="*/ 0 h 1162393"/>
              <a:gd name="connsiteX2" fmla="*/ 2059829 w 2518830"/>
              <a:gd name="connsiteY2" fmla="*/ 1162393 h 1162393"/>
              <a:gd name="connsiteX3" fmla="*/ 0 w 2518830"/>
              <a:gd name="connsiteY3" fmla="*/ 1162393 h 1162393"/>
              <a:gd name="connsiteX4" fmla="*/ 478424 w 2518830"/>
              <a:gd name="connsiteY4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830" h="1162393">
                <a:moveTo>
                  <a:pt x="478424" y="0"/>
                </a:moveTo>
                <a:lnTo>
                  <a:pt x="2518830" y="0"/>
                </a:lnTo>
                <a:lnTo>
                  <a:pt x="2059829" y="1162393"/>
                </a:lnTo>
                <a:lnTo>
                  <a:pt x="0" y="1162393"/>
                </a:lnTo>
                <a:lnTo>
                  <a:pt x="47842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E75917-A4D1-469C-AFF8-423157E10189}"/>
              </a:ext>
            </a:extLst>
          </p:cNvPr>
          <p:cNvSpPr/>
          <p:nvPr/>
        </p:nvSpPr>
        <p:spPr>
          <a:xfrm>
            <a:off x="4567585" y="3257585"/>
            <a:ext cx="2022527" cy="912688"/>
          </a:xfrm>
          <a:custGeom>
            <a:avLst/>
            <a:gdLst>
              <a:gd name="connsiteX0" fmla="*/ 459001 w 2575877"/>
              <a:gd name="connsiteY0" fmla="*/ 0 h 1162393"/>
              <a:gd name="connsiteX1" fmla="*/ 674724 w 2575877"/>
              <a:gd name="connsiteY1" fmla="*/ 0 h 1162393"/>
              <a:gd name="connsiteX2" fmla="*/ 2575877 w 2575877"/>
              <a:gd name="connsiteY2" fmla="*/ 0 h 1162393"/>
              <a:gd name="connsiteX3" fmla="*/ 2034489 w 2575877"/>
              <a:gd name="connsiteY3" fmla="*/ 1162393 h 1162393"/>
              <a:gd name="connsiteX4" fmla="*/ 0 w 2575877"/>
              <a:gd name="connsiteY4" fmla="*/ 1162393 h 1162393"/>
              <a:gd name="connsiteX5" fmla="*/ 459001 w 2575877"/>
              <a:gd name="connsiteY5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5877" h="1162393">
                <a:moveTo>
                  <a:pt x="459001" y="0"/>
                </a:moveTo>
                <a:lnTo>
                  <a:pt x="674724" y="0"/>
                </a:lnTo>
                <a:lnTo>
                  <a:pt x="2575877" y="0"/>
                </a:lnTo>
                <a:lnTo>
                  <a:pt x="2034489" y="1162393"/>
                </a:lnTo>
                <a:lnTo>
                  <a:pt x="0" y="1162393"/>
                </a:lnTo>
                <a:lnTo>
                  <a:pt x="459001" y="0"/>
                </a:lnTo>
                <a:close/>
              </a:path>
            </a:pathLst>
          </a:custGeom>
          <a:solidFill>
            <a:srgbClr val="FC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AB30E7-0278-4FB6-B44E-37A8CFDDB0E2}"/>
              </a:ext>
            </a:extLst>
          </p:cNvPr>
          <p:cNvGrpSpPr/>
          <p:nvPr/>
        </p:nvGrpSpPr>
        <p:grpSpPr>
          <a:xfrm>
            <a:off x="6967193" y="1267029"/>
            <a:ext cx="2122715" cy="1104388"/>
            <a:chOff x="8921977" y="3088067"/>
            <a:chExt cx="3323497" cy="7675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365593-03E0-4FF9-A236-F810E07098B1}"/>
                </a:ext>
              </a:extLst>
            </p:cNvPr>
            <p:cNvSpPr txBox="1"/>
            <p:nvPr/>
          </p:nvSpPr>
          <p:spPr>
            <a:xfrm>
              <a:off x="8921977" y="3088067"/>
              <a:ext cx="3323497" cy="32084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Our 1</a:t>
              </a:r>
              <a:r>
                <a:rPr lang="en-US" sz="2400" b="1" kern="1200" cap="all" baseline="300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24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 Model</a:t>
              </a:r>
              <a:endParaRPr lang="en-US" sz="24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1CA00-074C-4A36-BD97-68C77FCEB8E9}"/>
                </a:ext>
              </a:extLst>
            </p:cNvPr>
            <p:cNvSpPr txBox="1"/>
            <p:nvPr/>
          </p:nvSpPr>
          <p:spPr>
            <a:xfrm>
              <a:off x="8921977" y="3406400"/>
              <a:ext cx="2926080" cy="4491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Presents our 1</a:t>
              </a:r>
              <a:r>
                <a:rPr lang="en-US" sz="1200" kern="1200" baseline="300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 NN model going through its iterations using different data features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4A9A56-43BF-4D94-A4C9-FDB5C7DAA878}"/>
              </a:ext>
            </a:extLst>
          </p:cNvPr>
          <p:cNvGrpSpPr/>
          <p:nvPr/>
        </p:nvGrpSpPr>
        <p:grpSpPr>
          <a:xfrm>
            <a:off x="7021285" y="3483125"/>
            <a:ext cx="2068623" cy="736782"/>
            <a:chOff x="8921977" y="4498451"/>
            <a:chExt cx="3238806" cy="9823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512F06-5D39-409F-8282-40C61B4A1AC5}"/>
                </a:ext>
              </a:extLst>
            </p:cNvPr>
            <p:cNvSpPr txBox="1"/>
            <p:nvPr/>
          </p:nvSpPr>
          <p:spPr>
            <a:xfrm>
              <a:off x="8921977" y="4498451"/>
              <a:ext cx="3238806" cy="61555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Way forward</a:t>
              </a:r>
              <a:endParaRPr lang="en-US" sz="24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D4817A-4A0F-4D2B-8D06-6141C32744B7}"/>
                </a:ext>
              </a:extLst>
            </p:cNvPr>
            <p:cNvSpPr txBox="1"/>
            <p:nvPr/>
          </p:nvSpPr>
          <p:spPr>
            <a:xfrm>
              <a:off x="8921977" y="5111494"/>
              <a:ext cx="2926080" cy="369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What’s next? </a:t>
              </a:r>
              <a:endParaRPr lang="en-US" sz="12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AF9201-E867-428D-BF67-0C866E1AD566}"/>
              </a:ext>
            </a:extLst>
          </p:cNvPr>
          <p:cNvGrpSpPr/>
          <p:nvPr/>
        </p:nvGrpSpPr>
        <p:grpSpPr>
          <a:xfrm>
            <a:off x="566668" y="1362097"/>
            <a:ext cx="1840999" cy="1352333"/>
            <a:chOff x="1577136" y="2465063"/>
            <a:chExt cx="4352670" cy="18031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67ECC-1DF3-43B0-9F98-988D0FDC6AB7}"/>
                </a:ext>
              </a:extLst>
            </p:cNvPr>
            <p:cNvSpPr txBox="1"/>
            <p:nvPr/>
          </p:nvSpPr>
          <p:spPr>
            <a:xfrm>
              <a:off x="1577136" y="2465063"/>
              <a:ext cx="4352670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Last meeting actions</a:t>
              </a:r>
              <a:endParaRPr lang="en-US" sz="20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6FB055-D4E9-4825-9096-EF642A3DFB18}"/>
                </a:ext>
              </a:extLst>
            </p:cNvPr>
            <p:cNvSpPr txBox="1"/>
            <p:nvPr/>
          </p:nvSpPr>
          <p:spPr>
            <a:xfrm>
              <a:off x="1577141" y="3406398"/>
              <a:ext cx="4351916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Working on last meeting’s comments and requested actions 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53F01E6-2CDD-49FB-BB98-EBF4961DEF79}"/>
              </a:ext>
            </a:extLst>
          </p:cNvPr>
          <p:cNvGrpSpPr/>
          <p:nvPr/>
        </p:nvGrpSpPr>
        <p:grpSpPr>
          <a:xfrm>
            <a:off x="-68763" y="3483125"/>
            <a:ext cx="2476113" cy="1229227"/>
            <a:chOff x="332936" y="4580522"/>
            <a:chExt cx="3106808" cy="163896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9CE0E81-2571-4DDE-BCC0-17CB7B04AE7D}"/>
                </a:ext>
              </a:extLst>
            </p:cNvPr>
            <p:cNvSpPr txBox="1"/>
            <p:nvPr/>
          </p:nvSpPr>
          <p:spPr>
            <a:xfrm>
              <a:off x="332936" y="4580522"/>
              <a:ext cx="3106808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4G localization</a:t>
              </a:r>
              <a:endParaRPr lang="en-US" sz="20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F0C704-7CD8-495E-AE86-0A1885F99F92}"/>
                </a:ext>
              </a:extLst>
            </p:cNvPr>
            <p:cNvSpPr txBox="1"/>
            <p:nvPr/>
          </p:nvSpPr>
          <p:spPr>
            <a:xfrm>
              <a:off x="1130220" y="5111495"/>
              <a:ext cx="2275218" cy="110799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Literature review for all previous works in 4G localization focusing on new trending algorithms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4" name="Graphic 73" descr="Users">
            <a:extLst>
              <a:ext uri="{FF2B5EF4-FFF2-40B4-BE49-F238E27FC236}">
                <a16:creationId xmlns:a16="http://schemas.microsoft.com/office/drawing/2014/main" id="{DF0C8C0F-524B-49C3-9128-7353BD7FE2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4028" y="2419735"/>
            <a:ext cx="685800" cy="685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5" name="Graphic 74" descr="Puzzle">
            <a:extLst>
              <a:ext uri="{FF2B5EF4-FFF2-40B4-BE49-F238E27FC236}">
                <a16:creationId xmlns:a16="http://schemas.microsoft.com/office/drawing/2014/main" id="{1AF39530-A3A4-4C0B-B843-8CCAEC405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947" y="3371028"/>
            <a:ext cx="685800" cy="685800"/>
          </a:xfrm>
          <a:prstGeom prst="rect">
            <a:avLst/>
          </a:prstGeom>
        </p:spPr>
      </p:pic>
      <p:pic>
        <p:nvPicPr>
          <p:cNvPr id="76" name="Graphic 75" descr="Lightbulb">
            <a:extLst>
              <a:ext uri="{FF2B5EF4-FFF2-40B4-BE49-F238E27FC236}">
                <a16:creationId xmlns:a16="http://schemas.microsoft.com/office/drawing/2014/main" id="{B31D2400-D662-4B3E-9A12-24AC011462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7619" y="3371028"/>
            <a:ext cx="685800" cy="685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7" name="Graphic 76" descr="Rocket">
            <a:extLst>
              <a:ext uri="{FF2B5EF4-FFF2-40B4-BE49-F238E27FC236}">
                <a16:creationId xmlns:a16="http://schemas.microsoft.com/office/drawing/2014/main" id="{69326187-F8A3-46AF-9F56-5FB1FF5D30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1188" y="2419735"/>
            <a:ext cx="685800" cy="685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8" name="Graphic 77" descr="Users">
            <a:extLst>
              <a:ext uri="{FF2B5EF4-FFF2-40B4-BE49-F238E27FC236}">
                <a16:creationId xmlns:a16="http://schemas.microsoft.com/office/drawing/2014/main" id="{03A1156D-284D-43F1-8CBF-FEC886BCBD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5466" y="567846"/>
            <a:ext cx="752737" cy="752737"/>
          </a:xfrm>
          <a:prstGeom prst="rect">
            <a:avLst/>
          </a:prstGeom>
        </p:spPr>
      </p:pic>
      <p:pic>
        <p:nvPicPr>
          <p:cNvPr id="79" name="Graphic 78" descr="Puzzle">
            <a:extLst>
              <a:ext uri="{FF2B5EF4-FFF2-40B4-BE49-F238E27FC236}">
                <a16:creationId xmlns:a16="http://schemas.microsoft.com/office/drawing/2014/main" id="{5501B86A-86CF-43BB-AFE3-5397D9E0C0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85466" y="2815687"/>
            <a:ext cx="741479" cy="741479"/>
          </a:xfrm>
          <a:prstGeom prst="rect">
            <a:avLst/>
          </a:prstGeom>
        </p:spPr>
      </p:pic>
      <p:pic>
        <p:nvPicPr>
          <p:cNvPr id="80" name="Graphic 79" descr="Lightbulb">
            <a:extLst>
              <a:ext uri="{FF2B5EF4-FFF2-40B4-BE49-F238E27FC236}">
                <a16:creationId xmlns:a16="http://schemas.microsoft.com/office/drawing/2014/main" id="{DACC945D-C693-434C-8268-1709E43989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0809" y="2815687"/>
            <a:ext cx="691361" cy="691361"/>
          </a:xfrm>
          <a:prstGeom prst="rect">
            <a:avLst/>
          </a:prstGeom>
        </p:spPr>
      </p:pic>
      <p:pic>
        <p:nvPicPr>
          <p:cNvPr id="81" name="Graphic 80" descr="Rocket">
            <a:extLst>
              <a:ext uri="{FF2B5EF4-FFF2-40B4-BE49-F238E27FC236}">
                <a16:creationId xmlns:a16="http://schemas.microsoft.com/office/drawing/2014/main" id="{23FAA4BB-5EF2-48E3-AF68-928CF9C4002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8332" y="717647"/>
            <a:ext cx="600326" cy="600326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211670" y="211359"/>
            <a:ext cx="1488341" cy="739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>
                <a:solidFill>
                  <a:srgbClr val="4F6A79"/>
                </a:solidFill>
              </a:rPr>
              <a:t>Agenda</a:t>
            </a:r>
            <a:endParaRPr lang="en-US" b="1" dirty="0">
              <a:solidFill>
                <a:srgbClr val="4F6A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0" y="1210614"/>
            <a:ext cx="9144000" cy="3932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C2EEA-150E-4640-BB15-BC2D17B831FE}"/>
              </a:ext>
            </a:extLst>
          </p:cNvPr>
          <p:cNvGrpSpPr/>
          <p:nvPr/>
        </p:nvGrpSpPr>
        <p:grpSpPr>
          <a:xfrm>
            <a:off x="669993" y="3198604"/>
            <a:ext cx="1678112" cy="1013154"/>
            <a:chOff x="332936" y="4744671"/>
            <a:chExt cx="2937088" cy="1013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E9F656-8FCE-40B0-A04B-6840D0DB299A}"/>
                </a:ext>
              </a:extLst>
            </p:cNvPr>
            <p:cNvSpPr txBox="1"/>
            <p:nvPr/>
          </p:nvSpPr>
          <p:spPr>
            <a:xfrm>
              <a:off x="332936" y="4744671"/>
              <a:ext cx="2937088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>
                <a:buClrTx/>
                <a:buFontTx/>
                <a:buNone/>
                <a:defRPr/>
              </a:pPr>
              <a:r>
                <a:rPr lang="en-US" sz="1800" b="1" kern="1200" dirty="0" smtClean="0">
                  <a:solidFill>
                    <a:srgbClr val="DB8119"/>
                  </a:solidFill>
                  <a:latin typeface="Calibri" panose="020F0502020204030204"/>
                  <a:ea typeface="+mn-ea"/>
                  <a:cs typeface="+mn-cs"/>
                </a:rPr>
                <a:t>Loc. Paper</a:t>
              </a:r>
              <a:endParaRPr lang="en-US" sz="1800" b="1" kern="1200" dirty="0">
                <a:solidFill>
                  <a:srgbClr val="DB8119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C47CD2-0F14-4D66-A5B3-15D6E5D8D739}"/>
                </a:ext>
              </a:extLst>
            </p:cNvPr>
            <p:cNvSpPr txBox="1"/>
            <p:nvPr/>
          </p:nvSpPr>
          <p:spPr>
            <a:xfrm>
              <a:off x="340732" y="5111494"/>
              <a:ext cx="2929292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Area size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Distance calc.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Cell ID number</a:t>
              </a:r>
              <a:endParaRPr lang="en-US" sz="1200" kern="1200" noProof="1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251604-E9D0-41F1-A110-1F0554D5E53B}"/>
              </a:ext>
            </a:extLst>
          </p:cNvPr>
          <p:cNvGrpSpPr/>
          <p:nvPr/>
        </p:nvGrpSpPr>
        <p:grpSpPr>
          <a:xfrm>
            <a:off x="2724567" y="3198604"/>
            <a:ext cx="1678112" cy="1013154"/>
            <a:chOff x="332936" y="4744671"/>
            <a:chExt cx="2937088" cy="10131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ABAFD9-3501-4A5B-8395-F02C9481ABB1}"/>
                </a:ext>
              </a:extLst>
            </p:cNvPr>
            <p:cNvSpPr txBox="1"/>
            <p:nvPr/>
          </p:nvSpPr>
          <p:spPr>
            <a:xfrm>
              <a:off x="332936" y="4744671"/>
              <a:ext cx="2937088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>
                <a:buClrTx/>
                <a:buFontTx/>
                <a:buNone/>
                <a:defRPr/>
              </a:pPr>
              <a:r>
                <a:rPr lang="en-US" sz="1800" b="1" kern="1200" dirty="0" smtClean="0">
                  <a:solidFill>
                    <a:srgbClr val="2991BA"/>
                  </a:solidFill>
                  <a:latin typeface="Calibri" panose="020F0502020204030204"/>
                  <a:ea typeface="+mn-ea"/>
                  <a:cs typeface="+mn-cs"/>
                </a:rPr>
                <a:t>Data Sample</a:t>
              </a:r>
              <a:endParaRPr lang="en-US" sz="1800" b="1" kern="1200" dirty="0">
                <a:solidFill>
                  <a:srgbClr val="2991BA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0B7B13-5C67-4B7A-8BF3-BF3719747A9D}"/>
                </a:ext>
              </a:extLst>
            </p:cNvPr>
            <p:cNvSpPr txBox="1"/>
            <p:nvPr/>
          </p:nvSpPr>
          <p:spPr>
            <a:xfrm>
              <a:off x="340732" y="5111494"/>
              <a:ext cx="2929292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Features analysis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Data augemnation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Areas selection</a:t>
              </a:r>
              <a:endParaRPr lang="en-US" sz="1200" kern="1200" noProof="1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817CC9-7942-4276-B11C-EB32C94FB237}"/>
              </a:ext>
            </a:extLst>
          </p:cNvPr>
          <p:cNvGrpSpPr/>
          <p:nvPr/>
        </p:nvGrpSpPr>
        <p:grpSpPr>
          <a:xfrm>
            <a:off x="4781072" y="3198604"/>
            <a:ext cx="1678112" cy="1382486"/>
            <a:chOff x="332936" y="4744671"/>
            <a:chExt cx="2937088" cy="13824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C6FA92-F560-438B-AC28-0DAF58EB7EE6}"/>
                </a:ext>
              </a:extLst>
            </p:cNvPr>
            <p:cNvSpPr txBox="1"/>
            <p:nvPr/>
          </p:nvSpPr>
          <p:spPr>
            <a:xfrm>
              <a:off x="332936" y="4744671"/>
              <a:ext cx="2937088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>
                <a:buClrTx/>
                <a:buFontTx/>
                <a:buNone/>
                <a:defRPr/>
              </a:pPr>
              <a:r>
                <a:rPr lang="en-US" sz="1800" b="1" kern="1200" dirty="0" smtClean="0">
                  <a:solidFill>
                    <a:srgbClr val="6F8143"/>
                  </a:solidFill>
                  <a:latin typeface="Calibri" panose="020F0502020204030204"/>
                  <a:ea typeface="+mn-ea"/>
                  <a:cs typeface="+mn-cs"/>
                </a:rPr>
                <a:t>Model Accuracy</a:t>
              </a:r>
              <a:endParaRPr lang="en-US" sz="1800" b="1" kern="1200" dirty="0">
                <a:solidFill>
                  <a:srgbClr val="6F8143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21C25A-0252-4940-8F72-469D2DDC5185}"/>
                </a:ext>
              </a:extLst>
            </p:cNvPr>
            <p:cNvSpPr txBox="1"/>
            <p:nvPr/>
          </p:nvSpPr>
          <p:spPr>
            <a:xfrm>
              <a:off x="340732" y="5111494"/>
              <a:ext cx="2929292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Hyper parameters OPT.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Grid size impact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Models BM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endParaRPr lang="en-US" sz="1200" kern="1200" noProof="1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endParaRPr lang="en-US" sz="1200" kern="1200" noProof="1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551753-BBEE-4B92-8CB8-50168D2CC8CC}"/>
              </a:ext>
            </a:extLst>
          </p:cNvPr>
          <p:cNvGrpSpPr/>
          <p:nvPr/>
        </p:nvGrpSpPr>
        <p:grpSpPr>
          <a:xfrm>
            <a:off x="6842031" y="3167826"/>
            <a:ext cx="1678112" cy="1043932"/>
            <a:chOff x="332936" y="4713893"/>
            <a:chExt cx="2937088" cy="10439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AEB0FC-1301-4C81-A933-BAC52519E9D3}"/>
                </a:ext>
              </a:extLst>
            </p:cNvPr>
            <p:cNvSpPr txBox="1"/>
            <p:nvPr/>
          </p:nvSpPr>
          <p:spPr>
            <a:xfrm>
              <a:off x="332936" y="4713893"/>
              <a:ext cx="2937088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>
                <a:buClrTx/>
                <a:buFontTx/>
                <a:buNone/>
                <a:defRPr/>
              </a:pPr>
              <a:r>
                <a:rPr lang="en-US" sz="2000" b="1" kern="1200" dirty="0" smtClean="0">
                  <a:solidFill>
                    <a:srgbClr val="C13018"/>
                  </a:solidFill>
                  <a:latin typeface="Calibri" panose="020F0502020204030204"/>
                  <a:ea typeface="+mn-ea"/>
                  <a:cs typeface="+mn-cs"/>
                </a:rPr>
                <a:t>Heterogeneity</a:t>
              </a:r>
              <a:endParaRPr lang="en-US" sz="2000" b="1" kern="1200" dirty="0">
                <a:solidFill>
                  <a:srgbClr val="C13018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69952B-67C3-4121-ACBA-CFF6D28FAC2C}"/>
                </a:ext>
              </a:extLst>
            </p:cNvPr>
            <p:cNvSpPr txBox="1"/>
            <p:nvPr/>
          </p:nvSpPr>
          <p:spPr>
            <a:xfrm>
              <a:off x="340732" y="5111494"/>
              <a:ext cx="2929292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Different operators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sz="1200" kern="1200" noProof="1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Different Areas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  <a:defRPr/>
              </a:pPr>
              <a:endParaRPr lang="en-US" sz="1200" kern="1200" noProof="1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Shape">
            <a:extLst>
              <a:ext uri="{FF2B5EF4-FFF2-40B4-BE49-F238E27FC236}">
                <a16:creationId xmlns:a16="http://schemas.microsoft.com/office/drawing/2014/main" id="{DD814221-0EF1-4974-9C55-F5150CAD983B}"/>
              </a:ext>
            </a:extLst>
          </p:cNvPr>
          <p:cNvSpPr/>
          <p:nvPr/>
        </p:nvSpPr>
        <p:spPr>
          <a:xfrm>
            <a:off x="926901" y="1739257"/>
            <a:ext cx="1879528" cy="1097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54" y="6572"/>
                </a:moveTo>
                <a:cubicBezTo>
                  <a:pt x="21523" y="6352"/>
                  <a:pt x="21478" y="6163"/>
                  <a:pt x="21418" y="5996"/>
                </a:cubicBezTo>
                <a:cubicBezTo>
                  <a:pt x="21360" y="5829"/>
                  <a:pt x="21289" y="5700"/>
                  <a:pt x="21203" y="5598"/>
                </a:cubicBezTo>
                <a:cubicBezTo>
                  <a:pt x="21124" y="5503"/>
                  <a:pt x="21024" y="5458"/>
                  <a:pt x="20908" y="5458"/>
                </a:cubicBezTo>
                <a:cubicBezTo>
                  <a:pt x="20687" y="5458"/>
                  <a:pt x="20522" y="5621"/>
                  <a:pt x="20405" y="5954"/>
                </a:cubicBezTo>
                <a:cubicBezTo>
                  <a:pt x="20277" y="6314"/>
                  <a:pt x="20215" y="6765"/>
                  <a:pt x="20215" y="7326"/>
                </a:cubicBezTo>
                <a:cubicBezTo>
                  <a:pt x="20215" y="7448"/>
                  <a:pt x="20222" y="7683"/>
                  <a:pt x="20246" y="8122"/>
                </a:cubicBezTo>
                <a:cubicBezTo>
                  <a:pt x="20257" y="8316"/>
                  <a:pt x="20234" y="8509"/>
                  <a:pt x="20183" y="8657"/>
                </a:cubicBezTo>
                <a:cubicBezTo>
                  <a:pt x="20132" y="8805"/>
                  <a:pt x="20057" y="8888"/>
                  <a:pt x="19978" y="8888"/>
                </a:cubicBezTo>
                <a:lnTo>
                  <a:pt x="17554" y="8888"/>
                </a:lnTo>
                <a:cubicBezTo>
                  <a:pt x="17404" y="8888"/>
                  <a:pt x="17283" y="8588"/>
                  <a:pt x="17283" y="8221"/>
                </a:cubicBezTo>
                <a:cubicBezTo>
                  <a:pt x="17283" y="6913"/>
                  <a:pt x="17372" y="5704"/>
                  <a:pt x="17546" y="4628"/>
                </a:cubicBezTo>
                <a:cubicBezTo>
                  <a:pt x="17722" y="3548"/>
                  <a:pt x="17971" y="2600"/>
                  <a:pt x="18292" y="1812"/>
                </a:cubicBezTo>
                <a:cubicBezTo>
                  <a:pt x="18609" y="1031"/>
                  <a:pt x="18991" y="421"/>
                  <a:pt x="19424" y="0"/>
                </a:cubicBezTo>
                <a:lnTo>
                  <a:pt x="0" y="0"/>
                </a:lnTo>
                <a:lnTo>
                  <a:pt x="0" y="4757"/>
                </a:lnTo>
                <a:lnTo>
                  <a:pt x="1280" y="4757"/>
                </a:lnTo>
                <a:lnTo>
                  <a:pt x="1280" y="21600"/>
                </a:lnTo>
                <a:lnTo>
                  <a:pt x="17118" y="21600"/>
                </a:lnTo>
                <a:cubicBezTo>
                  <a:pt x="17118" y="21429"/>
                  <a:pt x="17141" y="21263"/>
                  <a:pt x="17192" y="21138"/>
                </a:cubicBezTo>
                <a:lnTo>
                  <a:pt x="19310" y="15729"/>
                </a:lnTo>
                <a:cubicBezTo>
                  <a:pt x="19860" y="14323"/>
                  <a:pt x="20295" y="13114"/>
                  <a:pt x="20605" y="12144"/>
                </a:cubicBezTo>
                <a:cubicBezTo>
                  <a:pt x="20912" y="11185"/>
                  <a:pt x="21141" y="10366"/>
                  <a:pt x="21289" y="9710"/>
                </a:cubicBezTo>
                <a:cubicBezTo>
                  <a:pt x="21431" y="9081"/>
                  <a:pt x="21518" y="8581"/>
                  <a:pt x="21551" y="8221"/>
                </a:cubicBezTo>
                <a:cubicBezTo>
                  <a:pt x="21585" y="7846"/>
                  <a:pt x="21600" y="7527"/>
                  <a:pt x="21600" y="7277"/>
                </a:cubicBezTo>
                <a:cubicBezTo>
                  <a:pt x="21600" y="7031"/>
                  <a:pt x="21585" y="6796"/>
                  <a:pt x="21554" y="6572"/>
                </a:cubicBezTo>
                <a:close/>
              </a:path>
            </a:pathLst>
          </a:custGeom>
          <a:gradFill flip="none" rotWithShape="1">
            <a:gsLst>
              <a:gs pos="0">
                <a:srgbClr val="F7931F">
                  <a:lumMod val="67000"/>
                </a:srgbClr>
              </a:gs>
              <a:gs pos="35000">
                <a:srgbClr val="F7931F">
                  <a:lumMod val="97000"/>
                  <a:lumOff val="3000"/>
                </a:srgbClr>
              </a:gs>
              <a:gs pos="100000">
                <a:srgbClr val="F7931F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lIns="28575" tIns="28575" rIns="28575" bIns="2857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522BE815-4547-4A9C-BBFB-8DC96BC5EA5F}"/>
              </a:ext>
            </a:extLst>
          </p:cNvPr>
          <p:cNvSpPr/>
          <p:nvPr/>
        </p:nvSpPr>
        <p:spPr>
          <a:xfrm>
            <a:off x="2429854" y="1739256"/>
            <a:ext cx="2206788" cy="1095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95" y="12921"/>
                </a:moveTo>
                <a:cubicBezTo>
                  <a:pt x="21247" y="12572"/>
                  <a:pt x="21074" y="12405"/>
                  <a:pt x="20866" y="12405"/>
                </a:cubicBezTo>
                <a:cubicBezTo>
                  <a:pt x="20813" y="12405"/>
                  <a:pt x="20765" y="12417"/>
                  <a:pt x="20716" y="12439"/>
                </a:cubicBezTo>
                <a:cubicBezTo>
                  <a:pt x="20657" y="12466"/>
                  <a:pt x="20592" y="12496"/>
                  <a:pt x="20520" y="12530"/>
                </a:cubicBezTo>
                <a:cubicBezTo>
                  <a:pt x="20505" y="12538"/>
                  <a:pt x="20491" y="12542"/>
                  <a:pt x="20476" y="12542"/>
                </a:cubicBezTo>
                <a:cubicBezTo>
                  <a:pt x="20419" y="12542"/>
                  <a:pt x="20363" y="12489"/>
                  <a:pt x="20318" y="12386"/>
                </a:cubicBezTo>
                <a:cubicBezTo>
                  <a:pt x="20262" y="12261"/>
                  <a:pt x="20230" y="12071"/>
                  <a:pt x="20230" y="11874"/>
                </a:cubicBezTo>
                <a:lnTo>
                  <a:pt x="20230" y="8531"/>
                </a:lnTo>
                <a:cubicBezTo>
                  <a:pt x="20230" y="8337"/>
                  <a:pt x="20261" y="8155"/>
                  <a:pt x="20314" y="8030"/>
                </a:cubicBezTo>
                <a:cubicBezTo>
                  <a:pt x="20359" y="7924"/>
                  <a:pt x="20417" y="7863"/>
                  <a:pt x="20476" y="7863"/>
                </a:cubicBezTo>
                <a:cubicBezTo>
                  <a:pt x="20486" y="7863"/>
                  <a:pt x="20497" y="7863"/>
                  <a:pt x="20508" y="7867"/>
                </a:cubicBezTo>
                <a:cubicBezTo>
                  <a:pt x="20550" y="7882"/>
                  <a:pt x="20583" y="7889"/>
                  <a:pt x="20611" y="7889"/>
                </a:cubicBezTo>
                <a:lnTo>
                  <a:pt x="20706" y="7889"/>
                </a:lnTo>
                <a:cubicBezTo>
                  <a:pt x="20887" y="7889"/>
                  <a:pt x="21028" y="7753"/>
                  <a:pt x="21136" y="7476"/>
                </a:cubicBezTo>
                <a:cubicBezTo>
                  <a:pt x="21240" y="7203"/>
                  <a:pt x="21290" y="6865"/>
                  <a:pt x="21290" y="6409"/>
                </a:cubicBezTo>
                <a:cubicBezTo>
                  <a:pt x="21290" y="5969"/>
                  <a:pt x="21246" y="5647"/>
                  <a:pt x="21149" y="5392"/>
                </a:cubicBezTo>
                <a:cubicBezTo>
                  <a:pt x="21053" y="5138"/>
                  <a:pt x="20928" y="5013"/>
                  <a:pt x="20767" y="5013"/>
                </a:cubicBezTo>
                <a:cubicBezTo>
                  <a:pt x="20596" y="5013"/>
                  <a:pt x="20470" y="5150"/>
                  <a:pt x="20370" y="5449"/>
                </a:cubicBezTo>
                <a:cubicBezTo>
                  <a:pt x="20265" y="5757"/>
                  <a:pt x="20215" y="6163"/>
                  <a:pt x="20215" y="6683"/>
                </a:cubicBezTo>
                <a:cubicBezTo>
                  <a:pt x="20215" y="7051"/>
                  <a:pt x="20105" y="7351"/>
                  <a:pt x="19970" y="7351"/>
                </a:cubicBezTo>
                <a:lnTo>
                  <a:pt x="18162" y="7351"/>
                </a:lnTo>
                <a:cubicBezTo>
                  <a:pt x="18092" y="7351"/>
                  <a:pt x="18025" y="7267"/>
                  <a:pt x="17978" y="7127"/>
                </a:cubicBezTo>
                <a:cubicBezTo>
                  <a:pt x="17932" y="6982"/>
                  <a:pt x="17910" y="6793"/>
                  <a:pt x="17918" y="6603"/>
                </a:cubicBezTo>
                <a:cubicBezTo>
                  <a:pt x="17968" y="5457"/>
                  <a:pt x="18076" y="4425"/>
                  <a:pt x="18236" y="3537"/>
                </a:cubicBezTo>
                <a:cubicBezTo>
                  <a:pt x="18398" y="2634"/>
                  <a:pt x="18610" y="1856"/>
                  <a:pt x="18866" y="1230"/>
                </a:cubicBezTo>
                <a:cubicBezTo>
                  <a:pt x="19074" y="721"/>
                  <a:pt x="19313" y="315"/>
                  <a:pt x="19578" y="0"/>
                </a:cubicBezTo>
                <a:lnTo>
                  <a:pt x="5596" y="0"/>
                </a:lnTo>
                <a:lnTo>
                  <a:pt x="5473" y="0"/>
                </a:lnTo>
                <a:lnTo>
                  <a:pt x="5350" y="0"/>
                </a:lnTo>
                <a:lnTo>
                  <a:pt x="3151" y="0"/>
                </a:lnTo>
                <a:cubicBezTo>
                  <a:pt x="2713" y="0"/>
                  <a:pt x="2312" y="194"/>
                  <a:pt x="1946" y="584"/>
                </a:cubicBezTo>
                <a:cubicBezTo>
                  <a:pt x="1579" y="975"/>
                  <a:pt x="1262" y="1533"/>
                  <a:pt x="997" y="2258"/>
                </a:cubicBezTo>
                <a:cubicBezTo>
                  <a:pt x="731" y="2983"/>
                  <a:pt x="524" y="3848"/>
                  <a:pt x="377" y="4854"/>
                </a:cubicBezTo>
                <a:cubicBezTo>
                  <a:pt x="229" y="5859"/>
                  <a:pt x="155" y="6975"/>
                  <a:pt x="155" y="8204"/>
                </a:cubicBezTo>
                <a:lnTo>
                  <a:pt x="2350" y="8204"/>
                </a:lnTo>
                <a:cubicBezTo>
                  <a:pt x="2329" y="7813"/>
                  <a:pt x="2319" y="7518"/>
                  <a:pt x="2319" y="7313"/>
                </a:cubicBezTo>
                <a:cubicBezTo>
                  <a:pt x="2319" y="6588"/>
                  <a:pt x="2396" y="5984"/>
                  <a:pt x="2551" y="5499"/>
                </a:cubicBezTo>
                <a:cubicBezTo>
                  <a:pt x="2704" y="5017"/>
                  <a:pt x="2918" y="4774"/>
                  <a:pt x="3193" y="4774"/>
                </a:cubicBezTo>
                <a:cubicBezTo>
                  <a:pt x="3336" y="4774"/>
                  <a:pt x="3460" y="4842"/>
                  <a:pt x="3566" y="4983"/>
                </a:cubicBezTo>
                <a:cubicBezTo>
                  <a:pt x="3672" y="5123"/>
                  <a:pt x="3763" y="5309"/>
                  <a:pt x="3838" y="5540"/>
                </a:cubicBezTo>
                <a:cubicBezTo>
                  <a:pt x="3914" y="5772"/>
                  <a:pt x="3969" y="6038"/>
                  <a:pt x="4007" y="6334"/>
                </a:cubicBezTo>
                <a:cubicBezTo>
                  <a:pt x="4043" y="6630"/>
                  <a:pt x="4063" y="6937"/>
                  <a:pt x="4063" y="7256"/>
                </a:cubicBezTo>
                <a:cubicBezTo>
                  <a:pt x="4063" y="7552"/>
                  <a:pt x="4046" y="7916"/>
                  <a:pt x="4011" y="8345"/>
                </a:cubicBezTo>
                <a:cubicBezTo>
                  <a:pt x="3976" y="8774"/>
                  <a:pt x="3890" y="9331"/>
                  <a:pt x="3749" y="10018"/>
                </a:cubicBezTo>
                <a:cubicBezTo>
                  <a:pt x="3608" y="10705"/>
                  <a:pt x="3395" y="11548"/>
                  <a:pt x="3107" y="12542"/>
                </a:cubicBezTo>
                <a:cubicBezTo>
                  <a:pt x="2820" y="13536"/>
                  <a:pt x="2424" y="14750"/>
                  <a:pt x="1918" y="16185"/>
                </a:cubicBezTo>
                <a:lnTo>
                  <a:pt x="0" y="21600"/>
                </a:lnTo>
                <a:lnTo>
                  <a:pt x="5347" y="21600"/>
                </a:lnTo>
                <a:lnTo>
                  <a:pt x="5470" y="21600"/>
                </a:lnTo>
                <a:lnTo>
                  <a:pt x="5593" y="21600"/>
                </a:lnTo>
                <a:lnTo>
                  <a:pt x="6225" y="21600"/>
                </a:lnTo>
                <a:lnTo>
                  <a:pt x="19437" y="21600"/>
                </a:lnTo>
                <a:cubicBezTo>
                  <a:pt x="19339" y="21501"/>
                  <a:pt x="19243" y="21399"/>
                  <a:pt x="19149" y="21277"/>
                </a:cubicBezTo>
                <a:cubicBezTo>
                  <a:pt x="18640" y="20606"/>
                  <a:pt x="18229" y="19528"/>
                  <a:pt x="17926" y="18075"/>
                </a:cubicBezTo>
                <a:cubicBezTo>
                  <a:pt x="17788" y="17422"/>
                  <a:pt x="17692" y="16750"/>
                  <a:pt x="17643" y="16075"/>
                </a:cubicBezTo>
                <a:cubicBezTo>
                  <a:pt x="17597" y="15441"/>
                  <a:pt x="17575" y="14785"/>
                  <a:pt x="17575" y="14128"/>
                </a:cubicBezTo>
                <a:cubicBezTo>
                  <a:pt x="17575" y="13760"/>
                  <a:pt x="17685" y="13460"/>
                  <a:pt x="17820" y="13460"/>
                </a:cubicBezTo>
                <a:lnTo>
                  <a:pt x="19756" y="13460"/>
                </a:lnTo>
                <a:cubicBezTo>
                  <a:pt x="19889" y="13460"/>
                  <a:pt x="19996" y="13745"/>
                  <a:pt x="20002" y="14101"/>
                </a:cubicBezTo>
                <a:cubicBezTo>
                  <a:pt x="20013" y="14887"/>
                  <a:pt x="20090" y="15452"/>
                  <a:pt x="20235" y="15828"/>
                </a:cubicBezTo>
                <a:cubicBezTo>
                  <a:pt x="20382" y="16208"/>
                  <a:pt x="20582" y="16394"/>
                  <a:pt x="20845" y="16394"/>
                </a:cubicBezTo>
                <a:cubicBezTo>
                  <a:pt x="21119" y="16394"/>
                  <a:pt x="21306" y="16223"/>
                  <a:pt x="21417" y="15866"/>
                </a:cubicBezTo>
                <a:cubicBezTo>
                  <a:pt x="21539" y="15479"/>
                  <a:pt x="21599" y="15008"/>
                  <a:pt x="21599" y="14424"/>
                </a:cubicBezTo>
                <a:cubicBezTo>
                  <a:pt x="21600" y="13737"/>
                  <a:pt x="21533" y="13244"/>
                  <a:pt x="21395" y="12921"/>
                </a:cubicBezTo>
                <a:close/>
              </a:path>
            </a:pathLst>
          </a:custGeom>
          <a:gradFill flip="none" rotWithShape="1">
            <a:gsLst>
              <a:gs pos="0">
                <a:srgbClr val="4CC1EF">
                  <a:lumMod val="50000"/>
                </a:srgbClr>
              </a:gs>
              <a:gs pos="35000">
                <a:srgbClr val="4CC1EF"/>
              </a:gs>
              <a:gs pos="100000">
                <a:srgbClr val="4CC1EF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lIns="28575" tIns="28575" rIns="28575" bIns="2857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2EF1C0F3-3891-45E2-AAD6-0869FCC967C4}"/>
              </a:ext>
            </a:extLst>
          </p:cNvPr>
          <p:cNvSpPr/>
          <p:nvPr/>
        </p:nvSpPr>
        <p:spPr>
          <a:xfrm>
            <a:off x="4267997" y="1739257"/>
            <a:ext cx="2320019" cy="1097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88" y="17163"/>
                </a:moveTo>
                <a:lnTo>
                  <a:pt x="17788" y="13559"/>
                </a:lnTo>
                <a:cubicBezTo>
                  <a:pt x="17788" y="13437"/>
                  <a:pt x="17801" y="13316"/>
                  <a:pt x="17824" y="13210"/>
                </a:cubicBezTo>
                <a:lnTo>
                  <a:pt x="20768" y="0"/>
                </a:lnTo>
                <a:lnTo>
                  <a:pt x="5356" y="0"/>
                </a:lnTo>
                <a:lnTo>
                  <a:pt x="5234" y="0"/>
                </a:lnTo>
                <a:lnTo>
                  <a:pt x="3046" y="0"/>
                </a:lnTo>
                <a:cubicBezTo>
                  <a:pt x="2955" y="0"/>
                  <a:pt x="2865" y="11"/>
                  <a:pt x="2776" y="27"/>
                </a:cubicBezTo>
                <a:cubicBezTo>
                  <a:pt x="2503" y="80"/>
                  <a:pt x="2249" y="220"/>
                  <a:pt x="2013" y="447"/>
                </a:cubicBezTo>
                <a:cubicBezTo>
                  <a:pt x="1703" y="747"/>
                  <a:pt x="1431" y="1179"/>
                  <a:pt x="1199" y="1751"/>
                </a:cubicBezTo>
                <a:cubicBezTo>
                  <a:pt x="968" y="2319"/>
                  <a:pt x="778" y="3020"/>
                  <a:pt x="630" y="3854"/>
                </a:cubicBezTo>
                <a:cubicBezTo>
                  <a:pt x="480" y="4688"/>
                  <a:pt x="383" y="5635"/>
                  <a:pt x="337" y="6704"/>
                </a:cubicBezTo>
                <a:lnTo>
                  <a:pt x="2134" y="6704"/>
                </a:lnTo>
                <a:cubicBezTo>
                  <a:pt x="2134" y="6014"/>
                  <a:pt x="2206" y="5453"/>
                  <a:pt x="2353" y="5021"/>
                </a:cubicBezTo>
                <a:cubicBezTo>
                  <a:pt x="2499" y="4589"/>
                  <a:pt x="2691" y="4369"/>
                  <a:pt x="2928" y="4369"/>
                </a:cubicBezTo>
                <a:cubicBezTo>
                  <a:pt x="3154" y="4369"/>
                  <a:pt x="3337" y="4559"/>
                  <a:pt x="3479" y="4938"/>
                </a:cubicBezTo>
                <a:cubicBezTo>
                  <a:pt x="3622" y="5317"/>
                  <a:pt x="3692" y="5817"/>
                  <a:pt x="3692" y="6431"/>
                </a:cubicBezTo>
                <a:cubicBezTo>
                  <a:pt x="3692" y="7064"/>
                  <a:pt x="3616" y="7579"/>
                  <a:pt x="3464" y="7977"/>
                </a:cubicBezTo>
                <a:cubicBezTo>
                  <a:pt x="3311" y="8375"/>
                  <a:pt x="3113" y="8576"/>
                  <a:pt x="2869" y="8576"/>
                </a:cubicBezTo>
                <a:cubicBezTo>
                  <a:pt x="2842" y="8576"/>
                  <a:pt x="2811" y="8576"/>
                  <a:pt x="2775" y="8576"/>
                </a:cubicBezTo>
                <a:cubicBezTo>
                  <a:pt x="2738" y="8576"/>
                  <a:pt x="2694" y="8568"/>
                  <a:pt x="2640" y="8549"/>
                </a:cubicBezTo>
                <a:lnTo>
                  <a:pt x="2640" y="11888"/>
                </a:lnTo>
                <a:cubicBezTo>
                  <a:pt x="2712" y="11850"/>
                  <a:pt x="2779" y="11819"/>
                  <a:pt x="2838" y="11793"/>
                </a:cubicBezTo>
                <a:cubicBezTo>
                  <a:pt x="2898" y="11766"/>
                  <a:pt x="2960" y="11751"/>
                  <a:pt x="3027" y="11751"/>
                </a:cubicBezTo>
                <a:cubicBezTo>
                  <a:pt x="3292" y="11751"/>
                  <a:pt x="3521" y="11979"/>
                  <a:pt x="3712" y="12429"/>
                </a:cubicBezTo>
                <a:cubicBezTo>
                  <a:pt x="3905" y="12880"/>
                  <a:pt x="4000" y="13551"/>
                  <a:pt x="4000" y="14438"/>
                </a:cubicBezTo>
                <a:cubicBezTo>
                  <a:pt x="4000" y="15181"/>
                  <a:pt x="3920" y="15802"/>
                  <a:pt x="3762" y="16310"/>
                </a:cubicBezTo>
                <a:cubicBezTo>
                  <a:pt x="3602" y="16818"/>
                  <a:pt x="3351" y="17068"/>
                  <a:pt x="3007" y="17068"/>
                </a:cubicBezTo>
                <a:cubicBezTo>
                  <a:pt x="2683" y="17068"/>
                  <a:pt x="2425" y="16818"/>
                  <a:pt x="2232" y="16321"/>
                </a:cubicBezTo>
                <a:cubicBezTo>
                  <a:pt x="2041" y="15825"/>
                  <a:pt x="1938" y="15097"/>
                  <a:pt x="1925" y="14139"/>
                </a:cubicBezTo>
                <a:lnTo>
                  <a:pt x="0" y="14139"/>
                </a:lnTo>
                <a:cubicBezTo>
                  <a:pt x="0" y="14752"/>
                  <a:pt x="21" y="15359"/>
                  <a:pt x="64" y="15957"/>
                </a:cubicBezTo>
                <a:cubicBezTo>
                  <a:pt x="107" y="16556"/>
                  <a:pt x="191" y="17151"/>
                  <a:pt x="318" y="17750"/>
                </a:cubicBezTo>
                <a:cubicBezTo>
                  <a:pt x="595" y="19088"/>
                  <a:pt x="965" y="20065"/>
                  <a:pt x="1430" y="20679"/>
                </a:cubicBezTo>
                <a:cubicBezTo>
                  <a:pt x="1893" y="21293"/>
                  <a:pt x="2413" y="21600"/>
                  <a:pt x="2988" y="21600"/>
                </a:cubicBezTo>
                <a:lnTo>
                  <a:pt x="5115" y="21600"/>
                </a:lnTo>
                <a:lnTo>
                  <a:pt x="5237" y="21600"/>
                </a:lnTo>
                <a:lnTo>
                  <a:pt x="5359" y="21600"/>
                </a:lnTo>
                <a:lnTo>
                  <a:pt x="21600" y="21600"/>
                </a:lnTo>
                <a:lnTo>
                  <a:pt x="21600" y="17833"/>
                </a:lnTo>
                <a:lnTo>
                  <a:pt x="18034" y="17833"/>
                </a:lnTo>
                <a:cubicBezTo>
                  <a:pt x="17898" y="17829"/>
                  <a:pt x="17788" y="17530"/>
                  <a:pt x="17788" y="17163"/>
                </a:cubicBezTo>
                <a:close/>
              </a:path>
            </a:pathLst>
          </a:custGeom>
          <a:gradFill flip="none" rotWithShape="1">
            <a:gsLst>
              <a:gs pos="0">
                <a:srgbClr val="A2B969">
                  <a:lumMod val="50000"/>
                </a:srgbClr>
              </a:gs>
              <a:gs pos="35000">
                <a:srgbClr val="A2B969"/>
              </a:gs>
              <a:gs pos="100000">
                <a:srgbClr val="A2B969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lIns="28575" tIns="28575" rIns="28575" bIns="2857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C14D70-89F4-44B1-80DB-FEB363E29A34}"/>
              </a:ext>
            </a:extLst>
          </p:cNvPr>
          <p:cNvGrpSpPr/>
          <p:nvPr/>
        </p:nvGrpSpPr>
        <p:grpSpPr>
          <a:xfrm>
            <a:off x="6220269" y="1739257"/>
            <a:ext cx="1995370" cy="1095738"/>
            <a:chOff x="6512081" y="2138252"/>
            <a:chExt cx="2263017" cy="945053"/>
          </a:xfrm>
          <a:gradFill>
            <a:gsLst>
              <a:gs pos="0">
                <a:srgbClr val="C13018">
                  <a:lumMod val="50000"/>
                </a:srgbClr>
              </a:gs>
              <a:gs pos="35000">
                <a:srgbClr val="C13018"/>
              </a:gs>
              <a:gs pos="100000">
                <a:srgbClr val="C13018"/>
              </a:gs>
            </a:gsLst>
            <a:lin ang="10800000" scaled="1"/>
          </a:gradFill>
        </p:grpSpPr>
        <p:sp>
          <p:nvSpPr>
            <p:cNvPr id="38" name="Triangle">
              <a:extLst>
                <a:ext uri="{FF2B5EF4-FFF2-40B4-BE49-F238E27FC236}">
                  <a16:creationId xmlns:a16="http://schemas.microsoft.com/office/drawing/2014/main" id="{9A89F12F-B364-4BAD-9DD7-C724A00EA8C3}"/>
                </a:ext>
              </a:extLst>
            </p:cNvPr>
            <p:cNvSpPr/>
            <p:nvPr/>
          </p:nvSpPr>
          <p:spPr>
            <a:xfrm>
              <a:off x="6802985" y="2437108"/>
              <a:ext cx="136645" cy="234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5D8D40D8-DADB-417E-AC5A-F64478F29A67}"/>
                </a:ext>
              </a:extLst>
            </p:cNvPr>
            <p:cNvSpPr/>
            <p:nvPr/>
          </p:nvSpPr>
          <p:spPr>
            <a:xfrm>
              <a:off x="6512081" y="2138252"/>
              <a:ext cx="2263017" cy="945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3" y="0"/>
                  </a:moveTo>
                  <a:lnTo>
                    <a:pt x="5833" y="0"/>
                  </a:lnTo>
                  <a:lnTo>
                    <a:pt x="5694" y="0"/>
                  </a:lnTo>
                  <a:lnTo>
                    <a:pt x="3445" y="0"/>
                  </a:lnTo>
                  <a:lnTo>
                    <a:pt x="0" y="13551"/>
                  </a:lnTo>
                  <a:lnTo>
                    <a:pt x="0" y="17160"/>
                  </a:lnTo>
                  <a:lnTo>
                    <a:pt x="4355" y="17160"/>
                  </a:lnTo>
                  <a:lnTo>
                    <a:pt x="4355" y="21600"/>
                  </a:lnTo>
                  <a:lnTo>
                    <a:pt x="5694" y="21600"/>
                  </a:lnTo>
                  <a:lnTo>
                    <a:pt x="5833" y="21600"/>
                  </a:lnTo>
                  <a:lnTo>
                    <a:pt x="5973" y="21600"/>
                  </a:lnTo>
                  <a:lnTo>
                    <a:pt x="20415" y="21600"/>
                  </a:lnTo>
                  <a:cubicBezTo>
                    <a:pt x="21069" y="21600"/>
                    <a:pt x="21600" y="20329"/>
                    <a:pt x="21600" y="18761"/>
                  </a:cubicBezTo>
                  <a:lnTo>
                    <a:pt x="21600" y="2839"/>
                  </a:lnTo>
                  <a:cubicBezTo>
                    <a:pt x="21600" y="1271"/>
                    <a:pt x="21069" y="0"/>
                    <a:pt x="20415" y="0"/>
                  </a:cubicBezTo>
                  <a:lnTo>
                    <a:pt x="5973" y="0"/>
                  </a:lnTo>
                  <a:close/>
                  <a:moveTo>
                    <a:pt x="4353" y="12861"/>
                  </a:moveTo>
                  <a:lnTo>
                    <a:pt x="2284" y="12861"/>
                  </a:lnTo>
                  <a:lnTo>
                    <a:pt x="4353" y="4353"/>
                  </a:lnTo>
                  <a:lnTo>
                    <a:pt x="4353" y="1286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211670" y="211359"/>
            <a:ext cx="2594759" cy="739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4F6A79"/>
                </a:solidFill>
              </a:rPr>
              <a:t>Way Forward </a:t>
            </a:r>
            <a:endParaRPr lang="en-US" b="1" dirty="0">
              <a:solidFill>
                <a:srgbClr val="4F6A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6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42963"/>
            <a:ext cx="2211388" cy="3451225"/>
          </a:xfrm>
        </p:spPr>
        <p:txBody>
          <a:bodyPr>
            <a:normAutofit/>
          </a:bodyPr>
          <a:lstStyle/>
          <a:p>
            <a:r>
              <a:rPr lang="en-US" dirty="0"/>
              <a:t>Infographic Matrix (Folder) – Slide Template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EDB82B-37EA-4C01-8C80-EC799DAFB845}"/>
              </a:ext>
            </a:extLst>
          </p:cNvPr>
          <p:cNvSpPr/>
          <p:nvPr/>
        </p:nvSpPr>
        <p:spPr>
          <a:xfrm>
            <a:off x="2751651" y="1183570"/>
            <a:ext cx="3733376" cy="2826699"/>
          </a:xfrm>
          <a:custGeom>
            <a:avLst/>
            <a:gdLst>
              <a:gd name="connsiteX0" fmla="*/ 1351723 w 4754803"/>
              <a:gd name="connsiteY0" fmla="*/ 1154738 h 3600065"/>
              <a:gd name="connsiteX1" fmla="*/ 4754803 w 4754803"/>
              <a:gd name="connsiteY1" fmla="*/ 1154738 h 3600065"/>
              <a:gd name="connsiteX2" fmla="*/ 4754803 w 4754803"/>
              <a:gd name="connsiteY2" fmla="*/ 815109 h 3600065"/>
              <a:gd name="connsiteX3" fmla="*/ 4483100 w 4754803"/>
              <a:gd name="connsiteY3" fmla="*/ 543406 h 3600065"/>
              <a:gd name="connsiteX4" fmla="*/ 2445328 w 4754803"/>
              <a:gd name="connsiteY4" fmla="*/ 543406 h 3600065"/>
              <a:gd name="connsiteX5" fmla="*/ 1698144 w 4754803"/>
              <a:gd name="connsiteY5" fmla="*/ 47548 h 3600065"/>
              <a:gd name="connsiteX6" fmla="*/ 1548707 w 4754803"/>
              <a:gd name="connsiteY6" fmla="*/ 0 h 3600065"/>
              <a:gd name="connsiteX7" fmla="*/ 271703 w 4754803"/>
              <a:gd name="connsiteY7" fmla="*/ 0 h 3600065"/>
              <a:gd name="connsiteX8" fmla="*/ 0 w 4754803"/>
              <a:gd name="connsiteY8" fmla="*/ 271703 h 3600065"/>
              <a:gd name="connsiteX9" fmla="*/ 0 w 4754803"/>
              <a:gd name="connsiteY9" fmla="*/ 3600065 h 3600065"/>
              <a:gd name="connsiteX10" fmla="*/ 876242 w 4754803"/>
              <a:gd name="connsiteY10" fmla="*/ 1473989 h 3600065"/>
              <a:gd name="connsiteX11" fmla="*/ 1351723 w 4754803"/>
              <a:gd name="connsiteY11" fmla="*/ 1154738 h 360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54803" h="3600065">
                <a:moveTo>
                  <a:pt x="1351723" y="1154738"/>
                </a:moveTo>
                <a:lnTo>
                  <a:pt x="4754803" y="1154738"/>
                </a:lnTo>
                <a:lnTo>
                  <a:pt x="4754803" y="815109"/>
                </a:lnTo>
                <a:cubicBezTo>
                  <a:pt x="4754803" y="665672"/>
                  <a:pt x="4632537" y="543406"/>
                  <a:pt x="4483100" y="543406"/>
                </a:cubicBezTo>
                <a:lnTo>
                  <a:pt x="2445328" y="543406"/>
                </a:lnTo>
                <a:lnTo>
                  <a:pt x="1698144" y="47548"/>
                </a:lnTo>
                <a:cubicBezTo>
                  <a:pt x="1650596" y="20378"/>
                  <a:pt x="1603048" y="0"/>
                  <a:pt x="1548707" y="0"/>
                </a:cubicBezTo>
                <a:lnTo>
                  <a:pt x="271703" y="0"/>
                </a:lnTo>
                <a:cubicBezTo>
                  <a:pt x="122266" y="0"/>
                  <a:pt x="0" y="122266"/>
                  <a:pt x="0" y="271703"/>
                </a:cubicBezTo>
                <a:lnTo>
                  <a:pt x="0" y="3600065"/>
                </a:lnTo>
                <a:cubicBezTo>
                  <a:pt x="0" y="3613650"/>
                  <a:pt x="876242" y="1473989"/>
                  <a:pt x="876242" y="1473989"/>
                </a:cubicBezTo>
                <a:cubicBezTo>
                  <a:pt x="957753" y="1283797"/>
                  <a:pt x="1141153" y="1154738"/>
                  <a:pt x="1351723" y="11547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67866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B13A34-B03A-4968-880D-F210E9BC4C46}"/>
              </a:ext>
            </a:extLst>
          </p:cNvPr>
          <p:cNvSpPr/>
          <p:nvPr/>
        </p:nvSpPr>
        <p:spPr>
          <a:xfrm>
            <a:off x="3302076" y="2303583"/>
            <a:ext cx="1964024" cy="918104"/>
          </a:xfrm>
          <a:custGeom>
            <a:avLst/>
            <a:gdLst>
              <a:gd name="connsiteX0" fmla="*/ 650704 w 2501367"/>
              <a:gd name="connsiteY0" fmla="*/ 0 h 1169291"/>
              <a:gd name="connsiteX1" fmla="*/ 2501367 w 2501367"/>
              <a:gd name="connsiteY1" fmla="*/ 0 h 1169291"/>
              <a:gd name="connsiteX2" fmla="*/ 2087881 w 2501367"/>
              <a:gd name="connsiteY2" fmla="*/ 1047129 h 1169291"/>
              <a:gd name="connsiteX3" fmla="*/ 2039642 w 2501367"/>
              <a:gd name="connsiteY3" fmla="*/ 1169291 h 1169291"/>
              <a:gd name="connsiteX4" fmla="*/ 0 w 2501367"/>
              <a:gd name="connsiteY4" fmla="*/ 1169291 h 1169291"/>
              <a:gd name="connsiteX5" fmla="*/ 419757 w 2501367"/>
              <a:gd name="connsiteY5" fmla="*/ 149437 h 1169291"/>
              <a:gd name="connsiteX6" fmla="*/ 650704 w 2501367"/>
              <a:gd name="connsiteY6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367" h="1169291">
                <a:moveTo>
                  <a:pt x="650704" y="0"/>
                </a:moveTo>
                <a:lnTo>
                  <a:pt x="2501367" y="0"/>
                </a:lnTo>
                <a:lnTo>
                  <a:pt x="2087881" y="1047129"/>
                </a:lnTo>
                <a:lnTo>
                  <a:pt x="2039642" y="1169291"/>
                </a:lnTo>
                <a:lnTo>
                  <a:pt x="0" y="1169291"/>
                </a:lnTo>
                <a:lnTo>
                  <a:pt x="419757" y="149437"/>
                </a:lnTo>
                <a:cubicBezTo>
                  <a:pt x="460512" y="61133"/>
                  <a:pt x="548816" y="0"/>
                  <a:pt x="650704" y="0"/>
                </a:cubicBezTo>
                <a:close/>
              </a:path>
            </a:pathLst>
          </a:custGeom>
          <a:solidFill>
            <a:srgbClr val="519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6B9BCBB-1A00-463C-BEB4-159167706D8E}"/>
              </a:ext>
            </a:extLst>
          </p:cNvPr>
          <p:cNvSpPr/>
          <p:nvPr/>
        </p:nvSpPr>
        <p:spPr>
          <a:xfrm>
            <a:off x="4942157" y="2303583"/>
            <a:ext cx="1969541" cy="918104"/>
          </a:xfrm>
          <a:custGeom>
            <a:avLst/>
            <a:gdLst>
              <a:gd name="connsiteX0" fmla="*/ 461725 w 2508394"/>
              <a:gd name="connsiteY0" fmla="*/ 0 h 1169291"/>
              <a:gd name="connsiteX1" fmla="*/ 2263862 w 2508394"/>
              <a:gd name="connsiteY1" fmla="*/ 0 h 1169291"/>
              <a:gd name="connsiteX2" fmla="*/ 2508394 w 2508394"/>
              <a:gd name="connsiteY2" fmla="*/ 271703 h 1169291"/>
              <a:gd name="connsiteX3" fmla="*/ 2481224 w 2508394"/>
              <a:gd name="connsiteY3" fmla="*/ 393969 h 1169291"/>
              <a:gd name="connsiteX4" fmla="*/ 2120116 w 2508394"/>
              <a:gd name="connsiteY4" fmla="*/ 1169291 h 1169291"/>
              <a:gd name="connsiteX5" fmla="*/ 197669 w 2508394"/>
              <a:gd name="connsiteY5" fmla="*/ 1169291 h 1169291"/>
              <a:gd name="connsiteX6" fmla="*/ 0 w 2508394"/>
              <a:gd name="connsiteY6" fmla="*/ 1169291 h 1169291"/>
              <a:gd name="connsiteX7" fmla="*/ 41608 w 2508394"/>
              <a:gd name="connsiteY7" fmla="*/ 1063920 h 1169291"/>
              <a:gd name="connsiteX8" fmla="*/ 461725 w 2508394"/>
              <a:gd name="connsiteY8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8394" h="1169291">
                <a:moveTo>
                  <a:pt x="461725" y="0"/>
                </a:moveTo>
                <a:lnTo>
                  <a:pt x="2263862" y="0"/>
                </a:lnTo>
                <a:cubicBezTo>
                  <a:pt x="2406506" y="13585"/>
                  <a:pt x="2508394" y="129059"/>
                  <a:pt x="2508394" y="271703"/>
                </a:cubicBezTo>
                <a:cubicBezTo>
                  <a:pt x="2508394" y="312458"/>
                  <a:pt x="2501602" y="353214"/>
                  <a:pt x="2481224" y="393969"/>
                </a:cubicBezTo>
                <a:lnTo>
                  <a:pt x="2120116" y="1169291"/>
                </a:lnTo>
                <a:lnTo>
                  <a:pt x="197669" y="1169291"/>
                </a:lnTo>
                <a:lnTo>
                  <a:pt x="0" y="1169291"/>
                </a:lnTo>
                <a:lnTo>
                  <a:pt x="41608" y="1063920"/>
                </a:lnTo>
                <a:lnTo>
                  <a:pt x="46172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8E5158-9BE9-492F-9A1F-8777E4596DBE}"/>
              </a:ext>
            </a:extLst>
          </p:cNvPr>
          <p:cNvSpPr/>
          <p:nvPr/>
        </p:nvSpPr>
        <p:spPr>
          <a:xfrm>
            <a:off x="2911652" y="3257585"/>
            <a:ext cx="1977735" cy="912688"/>
          </a:xfrm>
          <a:custGeom>
            <a:avLst/>
            <a:gdLst>
              <a:gd name="connsiteX0" fmla="*/ 478424 w 2518830"/>
              <a:gd name="connsiteY0" fmla="*/ 0 h 1162393"/>
              <a:gd name="connsiteX1" fmla="*/ 2518830 w 2518830"/>
              <a:gd name="connsiteY1" fmla="*/ 0 h 1162393"/>
              <a:gd name="connsiteX2" fmla="*/ 2059829 w 2518830"/>
              <a:gd name="connsiteY2" fmla="*/ 1162393 h 1162393"/>
              <a:gd name="connsiteX3" fmla="*/ 0 w 2518830"/>
              <a:gd name="connsiteY3" fmla="*/ 1162393 h 1162393"/>
              <a:gd name="connsiteX4" fmla="*/ 478424 w 2518830"/>
              <a:gd name="connsiteY4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830" h="1162393">
                <a:moveTo>
                  <a:pt x="478424" y="0"/>
                </a:moveTo>
                <a:lnTo>
                  <a:pt x="2518830" y="0"/>
                </a:lnTo>
                <a:lnTo>
                  <a:pt x="2059829" y="1162393"/>
                </a:lnTo>
                <a:lnTo>
                  <a:pt x="0" y="1162393"/>
                </a:lnTo>
                <a:lnTo>
                  <a:pt x="47842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E75917-A4D1-469C-AFF8-423157E10189}"/>
              </a:ext>
            </a:extLst>
          </p:cNvPr>
          <p:cNvSpPr/>
          <p:nvPr/>
        </p:nvSpPr>
        <p:spPr>
          <a:xfrm>
            <a:off x="4567585" y="3257585"/>
            <a:ext cx="2022527" cy="912688"/>
          </a:xfrm>
          <a:custGeom>
            <a:avLst/>
            <a:gdLst>
              <a:gd name="connsiteX0" fmla="*/ 459001 w 2575877"/>
              <a:gd name="connsiteY0" fmla="*/ 0 h 1162393"/>
              <a:gd name="connsiteX1" fmla="*/ 674724 w 2575877"/>
              <a:gd name="connsiteY1" fmla="*/ 0 h 1162393"/>
              <a:gd name="connsiteX2" fmla="*/ 2575877 w 2575877"/>
              <a:gd name="connsiteY2" fmla="*/ 0 h 1162393"/>
              <a:gd name="connsiteX3" fmla="*/ 2034489 w 2575877"/>
              <a:gd name="connsiteY3" fmla="*/ 1162393 h 1162393"/>
              <a:gd name="connsiteX4" fmla="*/ 0 w 2575877"/>
              <a:gd name="connsiteY4" fmla="*/ 1162393 h 1162393"/>
              <a:gd name="connsiteX5" fmla="*/ 459001 w 2575877"/>
              <a:gd name="connsiteY5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5877" h="1162393">
                <a:moveTo>
                  <a:pt x="459001" y="0"/>
                </a:moveTo>
                <a:lnTo>
                  <a:pt x="674724" y="0"/>
                </a:lnTo>
                <a:lnTo>
                  <a:pt x="2575877" y="0"/>
                </a:lnTo>
                <a:lnTo>
                  <a:pt x="2034489" y="1162393"/>
                </a:lnTo>
                <a:lnTo>
                  <a:pt x="0" y="1162393"/>
                </a:lnTo>
                <a:lnTo>
                  <a:pt x="45900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AB30E7-0278-4FB6-B44E-37A8CFDDB0E2}"/>
              </a:ext>
            </a:extLst>
          </p:cNvPr>
          <p:cNvGrpSpPr/>
          <p:nvPr/>
        </p:nvGrpSpPr>
        <p:grpSpPr>
          <a:xfrm>
            <a:off x="6967193" y="1267029"/>
            <a:ext cx="2122715" cy="1104388"/>
            <a:chOff x="8921977" y="3088067"/>
            <a:chExt cx="3323497" cy="7675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365593-03E0-4FF9-A236-F810E07098B1}"/>
                </a:ext>
              </a:extLst>
            </p:cNvPr>
            <p:cNvSpPr txBox="1"/>
            <p:nvPr/>
          </p:nvSpPr>
          <p:spPr>
            <a:xfrm>
              <a:off x="8921977" y="3088067"/>
              <a:ext cx="3323497" cy="32084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Our 1</a:t>
              </a:r>
              <a:r>
                <a:rPr lang="en-US" sz="2400" b="1" kern="1200" cap="all" baseline="300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24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 Model</a:t>
              </a:r>
              <a:endParaRPr lang="en-US" sz="24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1CA00-074C-4A36-BD97-68C77FCEB8E9}"/>
                </a:ext>
              </a:extLst>
            </p:cNvPr>
            <p:cNvSpPr txBox="1"/>
            <p:nvPr/>
          </p:nvSpPr>
          <p:spPr>
            <a:xfrm>
              <a:off x="8921977" y="3406400"/>
              <a:ext cx="2926080" cy="4491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Presents our 1</a:t>
              </a:r>
              <a:r>
                <a:rPr lang="en-US" sz="1200" kern="1200" baseline="300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 NN model going through its iterations using different data features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4A9A56-43BF-4D94-A4C9-FDB5C7DAA878}"/>
              </a:ext>
            </a:extLst>
          </p:cNvPr>
          <p:cNvGrpSpPr/>
          <p:nvPr/>
        </p:nvGrpSpPr>
        <p:grpSpPr>
          <a:xfrm>
            <a:off x="7021285" y="3483125"/>
            <a:ext cx="2068623" cy="736782"/>
            <a:chOff x="8921977" y="4498451"/>
            <a:chExt cx="3238806" cy="9823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512F06-5D39-409F-8282-40C61B4A1AC5}"/>
                </a:ext>
              </a:extLst>
            </p:cNvPr>
            <p:cNvSpPr txBox="1"/>
            <p:nvPr/>
          </p:nvSpPr>
          <p:spPr>
            <a:xfrm>
              <a:off x="8921977" y="4498451"/>
              <a:ext cx="3238806" cy="61555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Way forward</a:t>
              </a:r>
              <a:endParaRPr lang="en-US" sz="24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D4817A-4A0F-4D2B-8D06-6141C32744B7}"/>
                </a:ext>
              </a:extLst>
            </p:cNvPr>
            <p:cNvSpPr txBox="1"/>
            <p:nvPr/>
          </p:nvSpPr>
          <p:spPr>
            <a:xfrm>
              <a:off x="8921977" y="5111494"/>
              <a:ext cx="2926080" cy="369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What’s next? 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AF9201-E867-428D-BF67-0C866E1AD566}"/>
              </a:ext>
            </a:extLst>
          </p:cNvPr>
          <p:cNvGrpSpPr/>
          <p:nvPr/>
        </p:nvGrpSpPr>
        <p:grpSpPr>
          <a:xfrm>
            <a:off x="566668" y="1362097"/>
            <a:ext cx="1840999" cy="1352333"/>
            <a:chOff x="1577136" y="2465063"/>
            <a:chExt cx="4352670" cy="18031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67ECC-1DF3-43B0-9F98-988D0FDC6AB7}"/>
                </a:ext>
              </a:extLst>
            </p:cNvPr>
            <p:cNvSpPr txBox="1"/>
            <p:nvPr/>
          </p:nvSpPr>
          <p:spPr>
            <a:xfrm>
              <a:off x="1577136" y="2465063"/>
              <a:ext cx="4352670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Last meeting actions</a:t>
              </a:r>
              <a:endParaRPr lang="en-US" sz="20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6FB055-D4E9-4825-9096-EF642A3DFB18}"/>
                </a:ext>
              </a:extLst>
            </p:cNvPr>
            <p:cNvSpPr txBox="1"/>
            <p:nvPr/>
          </p:nvSpPr>
          <p:spPr>
            <a:xfrm>
              <a:off x="1577141" y="3406398"/>
              <a:ext cx="4351916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Working on last meeting’s comments and requested actions </a:t>
              </a:r>
              <a:endParaRPr lang="en-US" sz="12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53F01E6-2CDD-49FB-BB98-EBF4961DEF79}"/>
              </a:ext>
            </a:extLst>
          </p:cNvPr>
          <p:cNvGrpSpPr/>
          <p:nvPr/>
        </p:nvGrpSpPr>
        <p:grpSpPr>
          <a:xfrm>
            <a:off x="-68763" y="3483125"/>
            <a:ext cx="2476113" cy="1229227"/>
            <a:chOff x="332936" y="4580522"/>
            <a:chExt cx="3106808" cy="163896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9CE0E81-2571-4DDE-BCC0-17CB7B04AE7D}"/>
                </a:ext>
              </a:extLst>
            </p:cNvPr>
            <p:cNvSpPr txBox="1"/>
            <p:nvPr/>
          </p:nvSpPr>
          <p:spPr>
            <a:xfrm>
              <a:off x="332936" y="4580522"/>
              <a:ext cx="3106808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4G localization</a:t>
              </a:r>
              <a:endParaRPr lang="en-US" sz="20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F0C704-7CD8-495E-AE86-0A1885F99F92}"/>
                </a:ext>
              </a:extLst>
            </p:cNvPr>
            <p:cNvSpPr txBox="1"/>
            <p:nvPr/>
          </p:nvSpPr>
          <p:spPr>
            <a:xfrm>
              <a:off x="1130220" y="5111495"/>
              <a:ext cx="2275218" cy="110799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Literature review for all previous works in 4G localization focusing on new trending algorithms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4" name="Graphic 73" descr="Users">
            <a:extLst>
              <a:ext uri="{FF2B5EF4-FFF2-40B4-BE49-F238E27FC236}">
                <a16:creationId xmlns:a16="http://schemas.microsoft.com/office/drawing/2014/main" id="{DF0C8C0F-524B-49C3-9128-7353BD7FE2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4028" y="2419735"/>
            <a:ext cx="685800" cy="685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5" name="Graphic 74" descr="Puzzle">
            <a:extLst>
              <a:ext uri="{FF2B5EF4-FFF2-40B4-BE49-F238E27FC236}">
                <a16:creationId xmlns:a16="http://schemas.microsoft.com/office/drawing/2014/main" id="{1AF39530-A3A4-4C0B-B843-8CCAEC405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947" y="3371028"/>
            <a:ext cx="685800" cy="685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6" name="Graphic 75" descr="Lightbulb">
            <a:extLst>
              <a:ext uri="{FF2B5EF4-FFF2-40B4-BE49-F238E27FC236}">
                <a16:creationId xmlns:a16="http://schemas.microsoft.com/office/drawing/2014/main" id="{B31D2400-D662-4B3E-9A12-24AC011462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7619" y="3371028"/>
            <a:ext cx="685800" cy="685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7" name="Graphic 76" descr="Rocket">
            <a:extLst>
              <a:ext uri="{FF2B5EF4-FFF2-40B4-BE49-F238E27FC236}">
                <a16:creationId xmlns:a16="http://schemas.microsoft.com/office/drawing/2014/main" id="{69326187-F8A3-46AF-9F56-5FB1FF5D30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1188" y="2419735"/>
            <a:ext cx="685800" cy="685800"/>
          </a:xfrm>
          <a:prstGeom prst="rect">
            <a:avLst/>
          </a:prstGeom>
        </p:spPr>
      </p:pic>
      <p:pic>
        <p:nvPicPr>
          <p:cNvPr id="78" name="Graphic 77" descr="Users">
            <a:extLst>
              <a:ext uri="{FF2B5EF4-FFF2-40B4-BE49-F238E27FC236}">
                <a16:creationId xmlns:a16="http://schemas.microsoft.com/office/drawing/2014/main" id="{03A1156D-284D-43F1-8CBF-FEC886BCBD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5466" y="567846"/>
            <a:ext cx="752737" cy="752737"/>
          </a:xfrm>
          <a:prstGeom prst="rect">
            <a:avLst/>
          </a:prstGeom>
        </p:spPr>
      </p:pic>
      <p:pic>
        <p:nvPicPr>
          <p:cNvPr id="79" name="Graphic 78" descr="Puzzle">
            <a:extLst>
              <a:ext uri="{FF2B5EF4-FFF2-40B4-BE49-F238E27FC236}">
                <a16:creationId xmlns:a16="http://schemas.microsoft.com/office/drawing/2014/main" id="{5501B86A-86CF-43BB-AFE3-5397D9E0C0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85466" y="2815687"/>
            <a:ext cx="741479" cy="741479"/>
          </a:xfrm>
          <a:prstGeom prst="rect">
            <a:avLst/>
          </a:prstGeom>
        </p:spPr>
      </p:pic>
      <p:pic>
        <p:nvPicPr>
          <p:cNvPr id="80" name="Graphic 79" descr="Lightbulb">
            <a:extLst>
              <a:ext uri="{FF2B5EF4-FFF2-40B4-BE49-F238E27FC236}">
                <a16:creationId xmlns:a16="http://schemas.microsoft.com/office/drawing/2014/main" id="{DACC945D-C693-434C-8268-1709E43989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0809" y="2815687"/>
            <a:ext cx="691361" cy="691361"/>
          </a:xfrm>
          <a:prstGeom prst="rect">
            <a:avLst/>
          </a:prstGeom>
        </p:spPr>
      </p:pic>
      <p:pic>
        <p:nvPicPr>
          <p:cNvPr id="81" name="Graphic 80" descr="Rocket">
            <a:extLst>
              <a:ext uri="{FF2B5EF4-FFF2-40B4-BE49-F238E27FC236}">
                <a16:creationId xmlns:a16="http://schemas.microsoft.com/office/drawing/2014/main" id="{23FAA4BB-5EF2-48E3-AF68-928CF9C4002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8332" y="717647"/>
            <a:ext cx="600326" cy="600326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211670" y="211359"/>
            <a:ext cx="1488341" cy="739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>
                <a:solidFill>
                  <a:srgbClr val="4F6A79"/>
                </a:solidFill>
              </a:rPr>
              <a:t>Agenda</a:t>
            </a:r>
            <a:endParaRPr lang="en-US" b="1" dirty="0">
              <a:solidFill>
                <a:srgbClr val="4F6A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5</a:t>
            </a:fld>
            <a:endParaRPr sz="150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63537" y="143487"/>
            <a:ext cx="4712159" cy="5775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4F6A79"/>
                </a:solidFill>
              </a:rPr>
              <a:t>FEATURES ABBREVIATIONS</a:t>
            </a:r>
            <a:endParaRPr lang="en-US" b="1" dirty="0">
              <a:solidFill>
                <a:srgbClr val="4F6A79"/>
              </a:solidFill>
            </a:endParaRPr>
          </a:p>
        </p:txBody>
      </p:sp>
      <p:sp>
        <p:nvSpPr>
          <p:cNvPr id="7" name="Google Shape;169;p30"/>
          <p:cNvSpPr txBox="1">
            <a:spLocks/>
          </p:cNvSpPr>
          <p:nvPr/>
        </p:nvSpPr>
        <p:spPr>
          <a:xfrm>
            <a:off x="66677" y="721069"/>
            <a:ext cx="8748923" cy="830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t" anchorCtr="0">
            <a:no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Wingdings 2" pitchFamily="18" charset="2"/>
              <a:buChar char="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 algn="just">
              <a:lnSpc>
                <a:spcPct val="1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b="1" dirty="0" smtClean="0"/>
              <a:t>Main serving and neighboring RSRP/RSRQ</a:t>
            </a:r>
          </a:p>
          <a:p>
            <a:pPr marL="1028700" indent="-330200" algn="just">
              <a:lnSpc>
                <a:spcPct val="1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RSRP</a:t>
            </a:r>
            <a:r>
              <a:rPr lang="en-US" sz="1600" dirty="0" smtClean="0"/>
              <a:t>: Reference Signal Receive Power that is the average received power.</a:t>
            </a:r>
          </a:p>
          <a:p>
            <a:pPr marL="1028700" indent="-330200" algn="just">
              <a:lnSpc>
                <a:spcPct val="1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RSRQ</a:t>
            </a:r>
            <a:r>
              <a:rPr lang="en-US" sz="1600" dirty="0" smtClean="0"/>
              <a:t>: Reference Signal Receive Quality that is considering also RSSI.</a:t>
            </a:r>
          </a:p>
          <a:p>
            <a:pPr marL="463550" indent="-285750" algn="just">
              <a:lnSpc>
                <a:spcPct val="100000"/>
              </a:lnSpc>
              <a:spcBef>
                <a:spcPts val="1100"/>
              </a:spcBef>
              <a:buSzPts val="21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25" y="1551331"/>
            <a:ext cx="8594892" cy="30593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4;p30"/>
          <p:cNvSpPr txBox="1"/>
          <p:nvPr/>
        </p:nvSpPr>
        <p:spPr>
          <a:xfrm>
            <a:off x="355925" y="4839357"/>
            <a:ext cx="6542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u="sng">
                <a:solidFill>
                  <a:srgbClr val="0000FF"/>
                </a:solidFill>
                <a:hlinkClick r:id="rId4"/>
              </a:rPr>
              <a:t>https://wiki.teltonika-networks.com/view/RSRP_and_RSRQ</a:t>
            </a:r>
            <a:endParaRPr sz="800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" y="1554079"/>
            <a:ext cx="6137235" cy="3285278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63537" y="143487"/>
            <a:ext cx="4712159" cy="5775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4F6A79"/>
                </a:solidFill>
              </a:rPr>
              <a:t>FEATURES ABBREVIATIONS</a:t>
            </a:r>
            <a:endParaRPr lang="en-US" b="1" dirty="0">
              <a:solidFill>
                <a:srgbClr val="4F6A79"/>
              </a:solidFill>
            </a:endParaRPr>
          </a:p>
        </p:txBody>
      </p:sp>
      <p:sp>
        <p:nvSpPr>
          <p:cNvPr id="7" name="Google Shape;169;p30"/>
          <p:cNvSpPr txBox="1">
            <a:spLocks/>
          </p:cNvSpPr>
          <p:nvPr/>
        </p:nvSpPr>
        <p:spPr>
          <a:xfrm>
            <a:off x="66677" y="721069"/>
            <a:ext cx="8748923" cy="830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t" anchorCtr="0">
            <a:no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Wingdings 2" pitchFamily="18" charset="2"/>
              <a:buChar char="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30200" algn="just">
              <a:lnSpc>
                <a:spcPct val="1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b="1" dirty="0"/>
              <a:t>SINR: </a:t>
            </a:r>
            <a:r>
              <a:rPr lang="en-US" sz="1600" dirty="0"/>
              <a:t>Signal to Interference &amp; Noise Ratio, it is also indicator for network quality</a:t>
            </a:r>
            <a:r>
              <a:rPr lang="en-US" sz="1600" dirty="0" smtClean="0"/>
              <a:t>.</a:t>
            </a:r>
          </a:p>
          <a:p>
            <a:pPr marL="457200" lvl="0" indent="-330200" algn="just">
              <a:lnSpc>
                <a:spcPct val="1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dirty="0" smtClean="0"/>
              <a:t>Higher SNR means better modulation and higher data throughput or voice quality</a:t>
            </a:r>
            <a:endParaRPr lang="en-US" sz="1600" dirty="0"/>
          </a:p>
        </p:txBody>
      </p:sp>
      <p:sp>
        <p:nvSpPr>
          <p:cNvPr id="9" name="Google Shape;174;p30"/>
          <p:cNvSpPr txBox="1"/>
          <p:nvPr/>
        </p:nvSpPr>
        <p:spPr>
          <a:xfrm>
            <a:off x="355925" y="4839357"/>
            <a:ext cx="6542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800" b="1" u="sng" dirty="0">
                <a:solidFill>
                  <a:srgbClr val="0000FF"/>
                </a:solidFill>
                <a:hlinkClick r:id="rId4"/>
              </a:rPr>
              <a:t>https://www.sharetechnote.com/html/RF_Handbook_SNR.htm</a:t>
            </a:r>
            <a:r>
              <a:rPr lang="en-US" sz="800" b="1" u="sng" dirty="0">
                <a:solidFill>
                  <a:srgbClr val="0000FF"/>
                </a:solidFill>
                <a:hlinkClick r:id="rId5"/>
              </a:rPr>
              <a:t>l</a:t>
            </a:r>
            <a:endParaRPr lang="en-US" sz="800" b="1" u="sng" dirty="0">
              <a:solidFill>
                <a:srgbClr val="0000FF"/>
              </a:solidFill>
            </a:endParaRPr>
          </a:p>
        </p:txBody>
      </p:sp>
      <p:pic>
        <p:nvPicPr>
          <p:cNvPr id="10" name="Google Shape;1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706" y="2155345"/>
            <a:ext cx="3227294" cy="2082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63537" y="143487"/>
            <a:ext cx="4712159" cy="5775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4F6A79"/>
                </a:solidFill>
              </a:rPr>
              <a:t>FEATURES ABBREVIATIONS</a:t>
            </a:r>
            <a:endParaRPr lang="en-US" b="1" dirty="0">
              <a:solidFill>
                <a:srgbClr val="4F6A79"/>
              </a:solidFill>
            </a:endParaRPr>
          </a:p>
        </p:txBody>
      </p:sp>
      <p:sp>
        <p:nvSpPr>
          <p:cNvPr id="7" name="Google Shape;169;p30"/>
          <p:cNvSpPr txBox="1">
            <a:spLocks/>
          </p:cNvSpPr>
          <p:nvPr/>
        </p:nvSpPr>
        <p:spPr>
          <a:xfrm>
            <a:off x="66677" y="721069"/>
            <a:ext cx="6159311" cy="830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t" anchorCtr="0">
            <a:no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Wingdings 2" pitchFamily="18" charset="2"/>
              <a:buChar char="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3020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b="1" u="sng" dirty="0"/>
              <a:t>CQI</a:t>
            </a:r>
            <a:r>
              <a:rPr lang="en-US" sz="1600" b="1" dirty="0"/>
              <a:t>:  </a:t>
            </a:r>
            <a:r>
              <a:rPr lang="en-US" sz="1600" dirty="0">
                <a:highlight>
                  <a:srgbClr val="FFFFFF"/>
                </a:highlight>
              </a:rPr>
              <a:t>stands for Channel Quality Indicator. As the name implies, it is an indicator carrying the information on how good/bad the communication channel quality is. </a:t>
            </a: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 smtClean="0">
              <a:highlight>
                <a:srgbClr val="FFFFFF"/>
              </a:highlight>
            </a:endParaRP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highlight>
                <a:srgbClr val="FFFFFF"/>
              </a:highlight>
            </a:endParaRP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 smtClean="0">
              <a:highlight>
                <a:srgbClr val="FFFFFF"/>
              </a:highlight>
            </a:endParaRP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highlight>
                <a:srgbClr val="FFFFFF"/>
              </a:highlight>
            </a:endParaRP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 smtClean="0">
              <a:highlight>
                <a:srgbClr val="FFFFFF"/>
              </a:highlight>
            </a:endParaRPr>
          </a:p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b="1" u="sng" dirty="0"/>
              <a:t>PCI and TAC</a:t>
            </a:r>
          </a:p>
          <a:p>
            <a:pPr marL="1028700" lvl="0" indent="-33020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dirty="0"/>
              <a:t>PCI: Physical Cell ID which is one of the most important cell identifier in the wireless network of LTE system. </a:t>
            </a:r>
          </a:p>
          <a:p>
            <a:pPr marL="628650" lvl="0" indent="-1714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028700" lvl="0" indent="-33020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dirty="0"/>
              <a:t>TAC: Tracking Area Code which identifies a tracking area within a particular network.</a:t>
            </a: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 smtClean="0">
              <a:highlight>
                <a:srgbClr val="FFFFFF"/>
              </a:highlight>
            </a:endParaRPr>
          </a:p>
        </p:txBody>
      </p:sp>
      <p:sp>
        <p:nvSpPr>
          <p:cNvPr id="9" name="Google Shape;174;p30"/>
          <p:cNvSpPr txBox="1"/>
          <p:nvPr/>
        </p:nvSpPr>
        <p:spPr>
          <a:xfrm>
            <a:off x="355925" y="4414354"/>
            <a:ext cx="6542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800" b="1" u="sng" dirty="0">
                <a:solidFill>
                  <a:srgbClr val="0000FF"/>
                </a:solidFill>
                <a:hlinkClick r:id="rId3"/>
              </a:rPr>
              <a:t>https://</a:t>
            </a:r>
            <a:r>
              <a:rPr lang="en-US" sz="800" b="1" u="sng" dirty="0" smtClean="0">
                <a:solidFill>
                  <a:srgbClr val="0000FF"/>
                </a:solidFill>
                <a:hlinkClick r:id="rId3"/>
              </a:rPr>
              <a:t>www.sharetechnote.com/html/Handbook_LTE_CQI.html</a:t>
            </a:r>
            <a:endParaRPr lang="en-US" sz="800" b="1" u="sng" dirty="0" smtClean="0">
              <a:solidFill>
                <a:srgbClr val="0000FF"/>
              </a:solidFill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800" b="1" u="sng" dirty="0">
                <a:solidFill>
                  <a:srgbClr val="0000FF"/>
                </a:solidFill>
                <a:hlinkClick r:id="rId4"/>
              </a:rPr>
              <a:t>https://www.sharetechnote.com/html/Handbook_LTE_PCI.html</a:t>
            </a:r>
            <a:endParaRPr lang="en-US" sz="800" b="1" u="sng" dirty="0">
              <a:solidFill>
                <a:srgbClr val="0000FF"/>
              </a:solidFill>
            </a:endParaRPr>
          </a:p>
          <a:p>
            <a:pPr lvl="0"/>
            <a:r>
              <a:rPr lang="en-US" sz="800" b="1" u="sng" dirty="0">
                <a:solidFill>
                  <a:srgbClr val="0000FF"/>
                </a:solidFill>
                <a:hlinkClick r:id="rId5"/>
              </a:rPr>
              <a:t>https://www.sharetechnote.com/html/Handbook_LTE_Tracking_Area.html</a:t>
            </a:r>
            <a:endParaRPr lang="en-US" sz="800" u="sng" dirty="0">
              <a:solidFill>
                <a:schemeClr val="hlink"/>
              </a:solidFill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800" b="1" u="sng" dirty="0">
                <a:solidFill>
                  <a:srgbClr val="0000FF"/>
                </a:solidFill>
                <a:hlinkClick r:id="rId6"/>
              </a:rPr>
              <a:t>http://4g5gworld.com/blog/timing-advance-ta-lte</a:t>
            </a:r>
            <a:endParaRPr lang="en-US" sz="800" b="1" u="sng" dirty="0">
              <a:solidFill>
                <a:srgbClr val="0000FF"/>
              </a:solidFill>
            </a:endParaRPr>
          </a:p>
          <a:p>
            <a:pPr lvl="0"/>
            <a:endParaRPr lang="en-US" sz="800" u="sng" dirty="0">
              <a:solidFill>
                <a:schemeClr val="hlink"/>
              </a:solidFill>
            </a:endParaRPr>
          </a:p>
          <a:p>
            <a:pPr lvl="0"/>
            <a:endParaRPr lang="en-US" sz="800" b="1" u="sng" dirty="0">
              <a:solidFill>
                <a:srgbClr val="0000FF"/>
              </a:solidFill>
            </a:endParaRPr>
          </a:p>
        </p:txBody>
      </p:sp>
      <p:pic>
        <p:nvPicPr>
          <p:cNvPr id="8" name="Google Shape;1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4434" y="244550"/>
            <a:ext cx="2250825" cy="323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1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63537" y="143487"/>
            <a:ext cx="4712159" cy="5775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4F6A79"/>
                </a:solidFill>
              </a:rPr>
              <a:t>FEATURES ABBREVIATIONS</a:t>
            </a:r>
            <a:endParaRPr lang="en-US" b="1" dirty="0">
              <a:solidFill>
                <a:srgbClr val="4F6A79"/>
              </a:solidFill>
            </a:endParaRPr>
          </a:p>
        </p:txBody>
      </p:sp>
      <p:sp>
        <p:nvSpPr>
          <p:cNvPr id="7" name="Google Shape;169;p30"/>
          <p:cNvSpPr txBox="1">
            <a:spLocks/>
          </p:cNvSpPr>
          <p:nvPr/>
        </p:nvSpPr>
        <p:spPr>
          <a:xfrm>
            <a:off x="66678" y="721069"/>
            <a:ext cx="5226540" cy="830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t" anchorCtr="0">
            <a:no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Wingdings 2" pitchFamily="18" charset="2"/>
              <a:buChar char="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3716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Font typeface="Wingdings 2" pitchFamily="18" charset="2"/>
              <a:buChar char="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3020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UE TX POWER</a:t>
            </a:r>
            <a:r>
              <a:rPr lang="en-US" sz="1600" b="1" dirty="0" smtClean="0"/>
              <a:t>:  </a:t>
            </a:r>
            <a:r>
              <a:rPr lang="en-US" sz="1600" dirty="0">
                <a:highlight>
                  <a:srgbClr val="FFFFFF"/>
                </a:highlight>
              </a:rPr>
              <a:t>The </a:t>
            </a:r>
            <a:r>
              <a:rPr lang="en-US" sz="1600" dirty="0" smtClean="0">
                <a:highlight>
                  <a:srgbClr val="FFFFFF"/>
                </a:highlight>
              </a:rPr>
              <a:t>UE power described in </a:t>
            </a:r>
            <a:r>
              <a:rPr lang="en-US" sz="1600" dirty="0" err="1" smtClean="0">
                <a:highlight>
                  <a:srgbClr val="FFFFFF"/>
                </a:highlight>
              </a:rPr>
              <a:t>dBm</a:t>
            </a:r>
            <a:r>
              <a:rPr lang="en-US" sz="1600" dirty="0" smtClean="0">
                <a:highlight>
                  <a:srgbClr val="FFFFFF"/>
                </a:highlight>
              </a:rPr>
              <a:t> and it </a:t>
            </a:r>
            <a:r>
              <a:rPr lang="en-US" sz="1600" dirty="0" err="1" smtClean="0">
                <a:highlight>
                  <a:srgbClr val="FFFFFF"/>
                </a:highlight>
              </a:rPr>
              <a:t>rnages</a:t>
            </a:r>
            <a:r>
              <a:rPr lang="en-US" sz="1600" dirty="0" smtClean="0">
                <a:highlight>
                  <a:srgbClr val="FFFFFF"/>
                </a:highlight>
              </a:rPr>
              <a:t> from -20 to 23 </a:t>
            </a:r>
            <a:r>
              <a:rPr lang="en-US" sz="1600" dirty="0" err="1" smtClean="0">
                <a:highlight>
                  <a:srgbClr val="FFFFFF"/>
                </a:highlight>
              </a:rPr>
              <a:t>dBm</a:t>
            </a:r>
            <a:r>
              <a:rPr lang="en-US" sz="1600" dirty="0" smtClean="0">
                <a:highlight>
                  <a:srgbClr val="FFFFFF"/>
                </a:highlight>
              </a:rPr>
              <a:t>. UE increases </a:t>
            </a:r>
            <a:r>
              <a:rPr lang="en-US" sz="1600" dirty="0">
                <a:highlight>
                  <a:srgbClr val="FFFFFF"/>
                </a:highlight>
              </a:rPr>
              <a:t>its transmit power to fully compensate any  increase in path loss</a:t>
            </a:r>
            <a:r>
              <a:rPr lang="en-US" sz="1600" dirty="0" smtClean="0">
                <a:highlight>
                  <a:srgbClr val="FFFFFF"/>
                </a:highlight>
              </a:rPr>
              <a:t>. Area topology impacts UE </a:t>
            </a:r>
            <a:r>
              <a:rPr lang="en-US" sz="1600" dirty="0" err="1" smtClean="0">
                <a:highlight>
                  <a:srgbClr val="FFFFFF"/>
                </a:highlight>
              </a:rPr>
              <a:t>Tx</a:t>
            </a:r>
            <a:r>
              <a:rPr lang="en-US" sz="1600" dirty="0" smtClean="0">
                <a:highlight>
                  <a:srgbClr val="FFFFFF"/>
                </a:highlight>
              </a:rPr>
              <a:t> power where rural areas implies higher power compared to indoor environment.</a:t>
            </a:r>
            <a:endParaRPr lang="en-US" sz="1600" dirty="0">
              <a:highlight>
                <a:srgbClr val="FFFFFF"/>
              </a:highlight>
            </a:endParaRP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 smtClean="0">
              <a:highlight>
                <a:srgbClr val="FFFFFF"/>
              </a:highlight>
            </a:endParaRP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highlight>
                <a:srgbClr val="FFFFFF"/>
              </a:highlight>
            </a:endParaRP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 smtClean="0">
              <a:highlight>
                <a:srgbClr val="FFFFFF"/>
              </a:highlight>
            </a:endParaRP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>
              <a:highlight>
                <a:srgbClr val="FFFFFF"/>
              </a:highlight>
            </a:endParaRPr>
          </a:p>
          <a:p>
            <a:pPr marL="971550" lvl="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1" dirty="0" smtClean="0">
              <a:highlight>
                <a:srgbClr val="FFFFFF"/>
              </a:highlight>
            </a:endParaRPr>
          </a:p>
          <a:p>
            <a:pPr marL="457200" lvl="0" indent="-330200">
              <a:lnSpc>
                <a:spcPct val="15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" sz="1600" b="1" u="sng" dirty="0" smtClean="0"/>
              <a:t>(Downlink/Uplink</a:t>
            </a:r>
            <a:r>
              <a:rPr lang="en" sz="1600" b="1" u="sng" dirty="0"/>
              <a:t>) Frequency Band and Bandwidth </a:t>
            </a:r>
            <a:endParaRPr lang="en-US" sz="1600" u="sng" dirty="0">
              <a:highlight>
                <a:srgbClr val="FFFFFF"/>
              </a:highlight>
            </a:endParaRPr>
          </a:p>
          <a:p>
            <a:pPr marL="834390" lvl="1" indent="-330200" algn="just">
              <a:lnSpc>
                <a:spcPct val="15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400" dirty="0" smtClean="0">
                <a:highlight>
                  <a:srgbClr val="FFFFFF"/>
                </a:highlight>
              </a:rPr>
              <a:t>Frequency used in DL and UL direction</a:t>
            </a:r>
          </a:p>
          <a:p>
            <a:pPr marL="834390" lvl="1" indent="-330200" algn="just">
              <a:lnSpc>
                <a:spcPct val="15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1400" dirty="0" smtClean="0">
                <a:highlight>
                  <a:srgbClr val="FFFFFF"/>
                </a:highlight>
              </a:rPr>
              <a:t>DL bandwidth differs than UL bandwidth due to difference in CA (carrier aggregation) and </a:t>
            </a:r>
            <a:endParaRPr lang="en" sz="1400" dirty="0" smtClean="0"/>
          </a:p>
        </p:txBody>
      </p:sp>
      <p:sp>
        <p:nvSpPr>
          <p:cNvPr id="10" name="Google Shape;210;p34"/>
          <p:cNvSpPr txBox="1"/>
          <p:nvPr/>
        </p:nvSpPr>
        <p:spPr>
          <a:xfrm>
            <a:off x="12879" y="4529685"/>
            <a:ext cx="6707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dirty="0">
                <a:hlinkClick r:id="rId3"/>
              </a:rPr>
              <a:t>https://ieeexplore.ieee.org/stamp/stamp.jsp?arnumber=7879218</a:t>
            </a:r>
            <a:endParaRPr sz="900" b="1" u="sng" dirty="0">
              <a:solidFill>
                <a:srgbClr val="0000FF"/>
              </a:solidFill>
            </a:endParaRPr>
          </a:p>
        </p:txBody>
      </p:sp>
      <p:sp>
        <p:nvSpPr>
          <p:cNvPr id="11" name="Google Shape;211;p34"/>
          <p:cNvSpPr txBox="1"/>
          <p:nvPr/>
        </p:nvSpPr>
        <p:spPr>
          <a:xfrm>
            <a:off x="0" y="4740000"/>
            <a:ext cx="74772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u="sng">
                <a:solidFill>
                  <a:srgbClr val="0000FF"/>
                </a:solidFill>
                <a:hlinkClick r:id="rId4"/>
              </a:rPr>
              <a:t>http://www.sharetechnote.com/html/Handbook_LTE_Band_ChannelBandwidth.htm</a:t>
            </a:r>
            <a:r>
              <a:rPr lang="en" sz="900" b="1" u="sng">
                <a:solidFill>
                  <a:srgbClr val="0000FF"/>
                </a:solidFill>
              </a:rPr>
              <a:t>l</a:t>
            </a:r>
            <a:endParaRPr sz="900" b="1" u="sng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0552" t="36030" r="16801" b="20245"/>
          <a:stretch/>
        </p:blipFill>
        <p:spPr>
          <a:xfrm>
            <a:off x="5388984" y="540300"/>
            <a:ext cx="3488158" cy="26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EDB82B-37EA-4C01-8C80-EC799DAFB845}"/>
              </a:ext>
            </a:extLst>
          </p:cNvPr>
          <p:cNvSpPr/>
          <p:nvPr/>
        </p:nvSpPr>
        <p:spPr>
          <a:xfrm>
            <a:off x="2751651" y="1183570"/>
            <a:ext cx="3733376" cy="2826699"/>
          </a:xfrm>
          <a:custGeom>
            <a:avLst/>
            <a:gdLst>
              <a:gd name="connsiteX0" fmla="*/ 1351723 w 4754803"/>
              <a:gd name="connsiteY0" fmla="*/ 1154738 h 3600065"/>
              <a:gd name="connsiteX1" fmla="*/ 4754803 w 4754803"/>
              <a:gd name="connsiteY1" fmla="*/ 1154738 h 3600065"/>
              <a:gd name="connsiteX2" fmla="*/ 4754803 w 4754803"/>
              <a:gd name="connsiteY2" fmla="*/ 815109 h 3600065"/>
              <a:gd name="connsiteX3" fmla="*/ 4483100 w 4754803"/>
              <a:gd name="connsiteY3" fmla="*/ 543406 h 3600065"/>
              <a:gd name="connsiteX4" fmla="*/ 2445328 w 4754803"/>
              <a:gd name="connsiteY4" fmla="*/ 543406 h 3600065"/>
              <a:gd name="connsiteX5" fmla="*/ 1698144 w 4754803"/>
              <a:gd name="connsiteY5" fmla="*/ 47548 h 3600065"/>
              <a:gd name="connsiteX6" fmla="*/ 1548707 w 4754803"/>
              <a:gd name="connsiteY6" fmla="*/ 0 h 3600065"/>
              <a:gd name="connsiteX7" fmla="*/ 271703 w 4754803"/>
              <a:gd name="connsiteY7" fmla="*/ 0 h 3600065"/>
              <a:gd name="connsiteX8" fmla="*/ 0 w 4754803"/>
              <a:gd name="connsiteY8" fmla="*/ 271703 h 3600065"/>
              <a:gd name="connsiteX9" fmla="*/ 0 w 4754803"/>
              <a:gd name="connsiteY9" fmla="*/ 3600065 h 3600065"/>
              <a:gd name="connsiteX10" fmla="*/ 876242 w 4754803"/>
              <a:gd name="connsiteY10" fmla="*/ 1473989 h 3600065"/>
              <a:gd name="connsiteX11" fmla="*/ 1351723 w 4754803"/>
              <a:gd name="connsiteY11" fmla="*/ 1154738 h 360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54803" h="3600065">
                <a:moveTo>
                  <a:pt x="1351723" y="1154738"/>
                </a:moveTo>
                <a:lnTo>
                  <a:pt x="4754803" y="1154738"/>
                </a:lnTo>
                <a:lnTo>
                  <a:pt x="4754803" y="815109"/>
                </a:lnTo>
                <a:cubicBezTo>
                  <a:pt x="4754803" y="665672"/>
                  <a:pt x="4632537" y="543406"/>
                  <a:pt x="4483100" y="543406"/>
                </a:cubicBezTo>
                <a:lnTo>
                  <a:pt x="2445328" y="543406"/>
                </a:lnTo>
                <a:lnTo>
                  <a:pt x="1698144" y="47548"/>
                </a:lnTo>
                <a:cubicBezTo>
                  <a:pt x="1650596" y="20378"/>
                  <a:pt x="1603048" y="0"/>
                  <a:pt x="1548707" y="0"/>
                </a:cubicBezTo>
                <a:lnTo>
                  <a:pt x="271703" y="0"/>
                </a:lnTo>
                <a:cubicBezTo>
                  <a:pt x="122266" y="0"/>
                  <a:pt x="0" y="122266"/>
                  <a:pt x="0" y="271703"/>
                </a:cubicBezTo>
                <a:lnTo>
                  <a:pt x="0" y="3600065"/>
                </a:lnTo>
                <a:cubicBezTo>
                  <a:pt x="0" y="3613650"/>
                  <a:pt x="876242" y="1473989"/>
                  <a:pt x="876242" y="1473989"/>
                </a:cubicBezTo>
                <a:cubicBezTo>
                  <a:pt x="957753" y="1283797"/>
                  <a:pt x="1141153" y="1154738"/>
                  <a:pt x="1351723" y="115473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67866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  <a:defRPr/>
            </a:pPr>
            <a:endParaRPr lang="en-US" sz="1350" kern="120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B13A34-B03A-4968-880D-F210E9BC4C46}"/>
              </a:ext>
            </a:extLst>
          </p:cNvPr>
          <p:cNvSpPr/>
          <p:nvPr/>
        </p:nvSpPr>
        <p:spPr>
          <a:xfrm>
            <a:off x="3302076" y="2303583"/>
            <a:ext cx="1964024" cy="918104"/>
          </a:xfrm>
          <a:custGeom>
            <a:avLst/>
            <a:gdLst>
              <a:gd name="connsiteX0" fmla="*/ 650704 w 2501367"/>
              <a:gd name="connsiteY0" fmla="*/ 0 h 1169291"/>
              <a:gd name="connsiteX1" fmla="*/ 2501367 w 2501367"/>
              <a:gd name="connsiteY1" fmla="*/ 0 h 1169291"/>
              <a:gd name="connsiteX2" fmla="*/ 2087881 w 2501367"/>
              <a:gd name="connsiteY2" fmla="*/ 1047129 h 1169291"/>
              <a:gd name="connsiteX3" fmla="*/ 2039642 w 2501367"/>
              <a:gd name="connsiteY3" fmla="*/ 1169291 h 1169291"/>
              <a:gd name="connsiteX4" fmla="*/ 0 w 2501367"/>
              <a:gd name="connsiteY4" fmla="*/ 1169291 h 1169291"/>
              <a:gd name="connsiteX5" fmla="*/ 419757 w 2501367"/>
              <a:gd name="connsiteY5" fmla="*/ 149437 h 1169291"/>
              <a:gd name="connsiteX6" fmla="*/ 650704 w 2501367"/>
              <a:gd name="connsiteY6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367" h="1169291">
                <a:moveTo>
                  <a:pt x="650704" y="0"/>
                </a:moveTo>
                <a:lnTo>
                  <a:pt x="2501367" y="0"/>
                </a:lnTo>
                <a:lnTo>
                  <a:pt x="2087881" y="1047129"/>
                </a:lnTo>
                <a:lnTo>
                  <a:pt x="2039642" y="1169291"/>
                </a:lnTo>
                <a:lnTo>
                  <a:pt x="0" y="1169291"/>
                </a:lnTo>
                <a:lnTo>
                  <a:pt x="419757" y="149437"/>
                </a:lnTo>
                <a:cubicBezTo>
                  <a:pt x="460512" y="61133"/>
                  <a:pt x="548816" y="0"/>
                  <a:pt x="6507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6B9BCBB-1A00-463C-BEB4-159167706D8E}"/>
              </a:ext>
            </a:extLst>
          </p:cNvPr>
          <p:cNvSpPr/>
          <p:nvPr/>
        </p:nvSpPr>
        <p:spPr>
          <a:xfrm>
            <a:off x="4942157" y="2303583"/>
            <a:ext cx="1969541" cy="918104"/>
          </a:xfrm>
          <a:custGeom>
            <a:avLst/>
            <a:gdLst>
              <a:gd name="connsiteX0" fmla="*/ 461725 w 2508394"/>
              <a:gd name="connsiteY0" fmla="*/ 0 h 1169291"/>
              <a:gd name="connsiteX1" fmla="*/ 2263862 w 2508394"/>
              <a:gd name="connsiteY1" fmla="*/ 0 h 1169291"/>
              <a:gd name="connsiteX2" fmla="*/ 2508394 w 2508394"/>
              <a:gd name="connsiteY2" fmla="*/ 271703 h 1169291"/>
              <a:gd name="connsiteX3" fmla="*/ 2481224 w 2508394"/>
              <a:gd name="connsiteY3" fmla="*/ 393969 h 1169291"/>
              <a:gd name="connsiteX4" fmla="*/ 2120116 w 2508394"/>
              <a:gd name="connsiteY4" fmla="*/ 1169291 h 1169291"/>
              <a:gd name="connsiteX5" fmla="*/ 197669 w 2508394"/>
              <a:gd name="connsiteY5" fmla="*/ 1169291 h 1169291"/>
              <a:gd name="connsiteX6" fmla="*/ 0 w 2508394"/>
              <a:gd name="connsiteY6" fmla="*/ 1169291 h 1169291"/>
              <a:gd name="connsiteX7" fmla="*/ 41608 w 2508394"/>
              <a:gd name="connsiteY7" fmla="*/ 1063920 h 1169291"/>
              <a:gd name="connsiteX8" fmla="*/ 461725 w 2508394"/>
              <a:gd name="connsiteY8" fmla="*/ 0 h 116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8394" h="1169291">
                <a:moveTo>
                  <a:pt x="461725" y="0"/>
                </a:moveTo>
                <a:lnTo>
                  <a:pt x="2263862" y="0"/>
                </a:lnTo>
                <a:cubicBezTo>
                  <a:pt x="2406506" y="13585"/>
                  <a:pt x="2508394" y="129059"/>
                  <a:pt x="2508394" y="271703"/>
                </a:cubicBezTo>
                <a:cubicBezTo>
                  <a:pt x="2508394" y="312458"/>
                  <a:pt x="2501602" y="353214"/>
                  <a:pt x="2481224" y="393969"/>
                </a:cubicBezTo>
                <a:lnTo>
                  <a:pt x="2120116" y="1169291"/>
                </a:lnTo>
                <a:lnTo>
                  <a:pt x="197669" y="1169291"/>
                </a:lnTo>
                <a:lnTo>
                  <a:pt x="0" y="1169291"/>
                </a:lnTo>
                <a:lnTo>
                  <a:pt x="41608" y="1063920"/>
                </a:lnTo>
                <a:lnTo>
                  <a:pt x="46172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8E5158-9BE9-492F-9A1F-8777E4596DBE}"/>
              </a:ext>
            </a:extLst>
          </p:cNvPr>
          <p:cNvSpPr/>
          <p:nvPr/>
        </p:nvSpPr>
        <p:spPr>
          <a:xfrm>
            <a:off x="2911652" y="3257585"/>
            <a:ext cx="1977735" cy="912688"/>
          </a:xfrm>
          <a:custGeom>
            <a:avLst/>
            <a:gdLst>
              <a:gd name="connsiteX0" fmla="*/ 478424 w 2518830"/>
              <a:gd name="connsiteY0" fmla="*/ 0 h 1162393"/>
              <a:gd name="connsiteX1" fmla="*/ 2518830 w 2518830"/>
              <a:gd name="connsiteY1" fmla="*/ 0 h 1162393"/>
              <a:gd name="connsiteX2" fmla="*/ 2059829 w 2518830"/>
              <a:gd name="connsiteY2" fmla="*/ 1162393 h 1162393"/>
              <a:gd name="connsiteX3" fmla="*/ 0 w 2518830"/>
              <a:gd name="connsiteY3" fmla="*/ 1162393 h 1162393"/>
              <a:gd name="connsiteX4" fmla="*/ 478424 w 2518830"/>
              <a:gd name="connsiteY4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830" h="1162393">
                <a:moveTo>
                  <a:pt x="478424" y="0"/>
                </a:moveTo>
                <a:lnTo>
                  <a:pt x="2518830" y="0"/>
                </a:lnTo>
                <a:lnTo>
                  <a:pt x="2059829" y="1162393"/>
                </a:lnTo>
                <a:lnTo>
                  <a:pt x="0" y="1162393"/>
                </a:lnTo>
                <a:lnTo>
                  <a:pt x="47842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E75917-A4D1-469C-AFF8-423157E10189}"/>
              </a:ext>
            </a:extLst>
          </p:cNvPr>
          <p:cNvSpPr/>
          <p:nvPr/>
        </p:nvSpPr>
        <p:spPr>
          <a:xfrm>
            <a:off x="4567585" y="3257585"/>
            <a:ext cx="2022527" cy="912688"/>
          </a:xfrm>
          <a:custGeom>
            <a:avLst/>
            <a:gdLst>
              <a:gd name="connsiteX0" fmla="*/ 459001 w 2575877"/>
              <a:gd name="connsiteY0" fmla="*/ 0 h 1162393"/>
              <a:gd name="connsiteX1" fmla="*/ 674724 w 2575877"/>
              <a:gd name="connsiteY1" fmla="*/ 0 h 1162393"/>
              <a:gd name="connsiteX2" fmla="*/ 2575877 w 2575877"/>
              <a:gd name="connsiteY2" fmla="*/ 0 h 1162393"/>
              <a:gd name="connsiteX3" fmla="*/ 2034489 w 2575877"/>
              <a:gd name="connsiteY3" fmla="*/ 1162393 h 1162393"/>
              <a:gd name="connsiteX4" fmla="*/ 0 w 2575877"/>
              <a:gd name="connsiteY4" fmla="*/ 1162393 h 1162393"/>
              <a:gd name="connsiteX5" fmla="*/ 459001 w 2575877"/>
              <a:gd name="connsiteY5" fmla="*/ 0 h 116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5877" h="1162393">
                <a:moveTo>
                  <a:pt x="459001" y="0"/>
                </a:moveTo>
                <a:lnTo>
                  <a:pt x="674724" y="0"/>
                </a:lnTo>
                <a:lnTo>
                  <a:pt x="2575877" y="0"/>
                </a:lnTo>
                <a:lnTo>
                  <a:pt x="2034489" y="1162393"/>
                </a:lnTo>
                <a:lnTo>
                  <a:pt x="0" y="1162393"/>
                </a:lnTo>
                <a:lnTo>
                  <a:pt x="45900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AB30E7-0278-4FB6-B44E-37A8CFDDB0E2}"/>
              </a:ext>
            </a:extLst>
          </p:cNvPr>
          <p:cNvGrpSpPr/>
          <p:nvPr/>
        </p:nvGrpSpPr>
        <p:grpSpPr>
          <a:xfrm>
            <a:off x="6967193" y="1267029"/>
            <a:ext cx="2122715" cy="1104388"/>
            <a:chOff x="8921977" y="3088067"/>
            <a:chExt cx="3323497" cy="7675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365593-03E0-4FF9-A236-F810E07098B1}"/>
                </a:ext>
              </a:extLst>
            </p:cNvPr>
            <p:cNvSpPr txBox="1"/>
            <p:nvPr/>
          </p:nvSpPr>
          <p:spPr>
            <a:xfrm>
              <a:off x="8921977" y="3088067"/>
              <a:ext cx="3323497" cy="32084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Our 1</a:t>
              </a:r>
              <a:r>
                <a:rPr lang="en-US" sz="2400" b="1" kern="1200" cap="all" baseline="300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24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 Model</a:t>
              </a:r>
              <a:endParaRPr lang="en-US" sz="24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1CA00-074C-4A36-BD97-68C77FCEB8E9}"/>
                </a:ext>
              </a:extLst>
            </p:cNvPr>
            <p:cNvSpPr txBox="1"/>
            <p:nvPr/>
          </p:nvSpPr>
          <p:spPr>
            <a:xfrm>
              <a:off x="8921977" y="3406400"/>
              <a:ext cx="2926080" cy="4491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Presents our 1</a:t>
              </a:r>
              <a:r>
                <a:rPr lang="en-US" sz="1200" kern="1200" baseline="300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st</a:t>
              </a: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 NN model going through its iterations using different data features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4A9A56-43BF-4D94-A4C9-FDB5C7DAA878}"/>
              </a:ext>
            </a:extLst>
          </p:cNvPr>
          <p:cNvGrpSpPr/>
          <p:nvPr/>
        </p:nvGrpSpPr>
        <p:grpSpPr>
          <a:xfrm>
            <a:off x="7021285" y="3483125"/>
            <a:ext cx="2068623" cy="736782"/>
            <a:chOff x="8921977" y="4498451"/>
            <a:chExt cx="3238806" cy="9823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512F06-5D39-409F-8282-40C61B4A1AC5}"/>
                </a:ext>
              </a:extLst>
            </p:cNvPr>
            <p:cNvSpPr txBox="1"/>
            <p:nvPr/>
          </p:nvSpPr>
          <p:spPr>
            <a:xfrm>
              <a:off x="8921977" y="4498451"/>
              <a:ext cx="3238806" cy="61555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4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Way forward</a:t>
              </a:r>
              <a:endParaRPr lang="en-US" sz="24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D4817A-4A0F-4D2B-8D06-6141C32744B7}"/>
                </a:ext>
              </a:extLst>
            </p:cNvPr>
            <p:cNvSpPr txBox="1"/>
            <p:nvPr/>
          </p:nvSpPr>
          <p:spPr>
            <a:xfrm>
              <a:off x="8921977" y="5111494"/>
              <a:ext cx="2926080" cy="369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What’s next? 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AF9201-E867-428D-BF67-0C866E1AD566}"/>
              </a:ext>
            </a:extLst>
          </p:cNvPr>
          <p:cNvGrpSpPr/>
          <p:nvPr/>
        </p:nvGrpSpPr>
        <p:grpSpPr>
          <a:xfrm>
            <a:off x="566668" y="1362097"/>
            <a:ext cx="1840999" cy="1352333"/>
            <a:chOff x="1577136" y="2465063"/>
            <a:chExt cx="4352670" cy="18031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67ECC-1DF3-43B0-9F98-988D0FDC6AB7}"/>
                </a:ext>
              </a:extLst>
            </p:cNvPr>
            <p:cNvSpPr txBox="1"/>
            <p:nvPr/>
          </p:nvSpPr>
          <p:spPr>
            <a:xfrm>
              <a:off x="1577136" y="2465063"/>
              <a:ext cx="4352670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Last meeting actions</a:t>
              </a:r>
              <a:endParaRPr lang="en-US" sz="2000" b="1" kern="1200" cap="all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6FB055-D4E9-4825-9096-EF642A3DFB18}"/>
                </a:ext>
              </a:extLst>
            </p:cNvPr>
            <p:cNvSpPr txBox="1"/>
            <p:nvPr/>
          </p:nvSpPr>
          <p:spPr>
            <a:xfrm>
              <a:off x="1577141" y="3406398"/>
              <a:ext cx="4351916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schemeClr val="bg1">
                      <a:lumMod val="85000"/>
                    </a:schemeClr>
                  </a:solidFill>
                  <a:latin typeface="Calibri" panose="020F0502020204030204"/>
                  <a:ea typeface="+mn-ea"/>
                  <a:cs typeface="+mn-cs"/>
                </a:rPr>
                <a:t>Working on last meeting’s comments and requested actions </a:t>
              </a:r>
              <a:endParaRPr lang="en-US" sz="1200" kern="12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53F01E6-2CDD-49FB-BB98-EBF4961DEF79}"/>
              </a:ext>
            </a:extLst>
          </p:cNvPr>
          <p:cNvGrpSpPr/>
          <p:nvPr/>
        </p:nvGrpSpPr>
        <p:grpSpPr>
          <a:xfrm>
            <a:off x="-68763" y="3483125"/>
            <a:ext cx="2476113" cy="1229227"/>
            <a:chOff x="332936" y="4580522"/>
            <a:chExt cx="3106808" cy="163896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9CE0E81-2571-4DDE-BCC0-17CB7B04AE7D}"/>
                </a:ext>
              </a:extLst>
            </p:cNvPr>
            <p:cNvSpPr txBox="1"/>
            <p:nvPr/>
          </p:nvSpPr>
          <p:spPr>
            <a:xfrm>
              <a:off x="332936" y="4580522"/>
              <a:ext cx="3106808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 defTabSz="685800">
                <a:buClrTx/>
                <a:defRPr/>
              </a:pPr>
              <a:r>
                <a:rPr lang="en-US" sz="20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4G localization</a:t>
              </a:r>
              <a:endParaRPr lang="en-US" sz="20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F0C704-7CD8-495E-AE86-0A1885F99F92}"/>
                </a:ext>
              </a:extLst>
            </p:cNvPr>
            <p:cNvSpPr txBox="1"/>
            <p:nvPr/>
          </p:nvSpPr>
          <p:spPr>
            <a:xfrm>
              <a:off x="1130220" y="5111495"/>
              <a:ext cx="2275218" cy="110799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 defTabSz="685800">
                <a:buClrTx/>
                <a:defRPr/>
              </a:pPr>
              <a:r>
                <a:rPr lang="en-US" sz="1200" kern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Literature review for all previous works in 4G localization focusing on new trending algorithms</a:t>
              </a:r>
              <a:endParaRPr lang="en-US" sz="12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4" name="Graphic 73" descr="Users">
            <a:extLst>
              <a:ext uri="{FF2B5EF4-FFF2-40B4-BE49-F238E27FC236}">
                <a16:creationId xmlns:a16="http://schemas.microsoft.com/office/drawing/2014/main" id="{DF0C8C0F-524B-49C3-9128-7353BD7FE2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4028" y="2419735"/>
            <a:ext cx="685800" cy="685800"/>
          </a:xfrm>
          <a:prstGeom prst="rect">
            <a:avLst/>
          </a:prstGeom>
        </p:spPr>
      </p:pic>
      <p:pic>
        <p:nvPicPr>
          <p:cNvPr id="75" name="Graphic 74" descr="Puzzle">
            <a:extLst>
              <a:ext uri="{FF2B5EF4-FFF2-40B4-BE49-F238E27FC236}">
                <a16:creationId xmlns:a16="http://schemas.microsoft.com/office/drawing/2014/main" id="{1AF39530-A3A4-4C0B-B843-8CCAEC405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947" y="3371028"/>
            <a:ext cx="685800" cy="685800"/>
          </a:xfrm>
          <a:prstGeom prst="rect">
            <a:avLst/>
          </a:prstGeom>
        </p:spPr>
      </p:pic>
      <p:pic>
        <p:nvPicPr>
          <p:cNvPr id="76" name="Graphic 75" descr="Lightbulb">
            <a:extLst>
              <a:ext uri="{FF2B5EF4-FFF2-40B4-BE49-F238E27FC236}">
                <a16:creationId xmlns:a16="http://schemas.microsoft.com/office/drawing/2014/main" id="{B31D2400-D662-4B3E-9A12-24AC011462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7619" y="3371028"/>
            <a:ext cx="685800" cy="685800"/>
          </a:xfrm>
          <a:prstGeom prst="rect">
            <a:avLst/>
          </a:prstGeom>
        </p:spPr>
      </p:pic>
      <p:pic>
        <p:nvPicPr>
          <p:cNvPr id="77" name="Graphic 76" descr="Rocket">
            <a:extLst>
              <a:ext uri="{FF2B5EF4-FFF2-40B4-BE49-F238E27FC236}">
                <a16:creationId xmlns:a16="http://schemas.microsoft.com/office/drawing/2014/main" id="{69326187-F8A3-46AF-9F56-5FB1FF5D30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1188" y="2419735"/>
            <a:ext cx="685800" cy="685800"/>
          </a:xfrm>
          <a:prstGeom prst="rect">
            <a:avLst/>
          </a:prstGeom>
        </p:spPr>
      </p:pic>
      <p:pic>
        <p:nvPicPr>
          <p:cNvPr id="78" name="Graphic 77" descr="Users">
            <a:extLst>
              <a:ext uri="{FF2B5EF4-FFF2-40B4-BE49-F238E27FC236}">
                <a16:creationId xmlns:a16="http://schemas.microsoft.com/office/drawing/2014/main" id="{03A1156D-284D-43F1-8CBF-FEC886BCBD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5466" y="567846"/>
            <a:ext cx="752737" cy="752737"/>
          </a:xfrm>
          <a:prstGeom prst="rect">
            <a:avLst/>
          </a:prstGeom>
        </p:spPr>
      </p:pic>
      <p:pic>
        <p:nvPicPr>
          <p:cNvPr id="79" name="Graphic 78" descr="Puzzle">
            <a:extLst>
              <a:ext uri="{FF2B5EF4-FFF2-40B4-BE49-F238E27FC236}">
                <a16:creationId xmlns:a16="http://schemas.microsoft.com/office/drawing/2014/main" id="{5501B86A-86CF-43BB-AFE3-5397D9E0C0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85466" y="2815687"/>
            <a:ext cx="741479" cy="741479"/>
          </a:xfrm>
          <a:prstGeom prst="rect">
            <a:avLst/>
          </a:prstGeom>
        </p:spPr>
      </p:pic>
      <p:pic>
        <p:nvPicPr>
          <p:cNvPr id="80" name="Graphic 79" descr="Lightbulb">
            <a:extLst>
              <a:ext uri="{FF2B5EF4-FFF2-40B4-BE49-F238E27FC236}">
                <a16:creationId xmlns:a16="http://schemas.microsoft.com/office/drawing/2014/main" id="{DACC945D-C693-434C-8268-1709E43989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0809" y="2815687"/>
            <a:ext cx="691361" cy="691361"/>
          </a:xfrm>
          <a:prstGeom prst="rect">
            <a:avLst/>
          </a:prstGeom>
        </p:spPr>
      </p:pic>
      <p:pic>
        <p:nvPicPr>
          <p:cNvPr id="81" name="Graphic 80" descr="Rocket">
            <a:extLst>
              <a:ext uri="{FF2B5EF4-FFF2-40B4-BE49-F238E27FC236}">
                <a16:creationId xmlns:a16="http://schemas.microsoft.com/office/drawing/2014/main" id="{23FAA4BB-5EF2-48E3-AF68-928CF9C4002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8332" y="717647"/>
            <a:ext cx="600326" cy="600326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211670" y="211359"/>
            <a:ext cx="1488341" cy="739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>
                <a:solidFill>
                  <a:schemeClr val="tx1"/>
                </a:solidFill>
              </a:rPr>
              <a:t>Agenda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plate PresentationGo Dark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127</TotalTime>
  <Words>2143</Words>
  <Application>Microsoft Office PowerPoint</Application>
  <PresentationFormat>On-screen Show (16:9)</PresentationFormat>
  <Paragraphs>342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Corbel</vt:lpstr>
      <vt:lpstr>Helvetica</vt:lpstr>
      <vt:lpstr>Noto Sans</vt:lpstr>
      <vt:lpstr>Open Sans</vt:lpstr>
      <vt:lpstr>Twentieth Century</vt:lpstr>
      <vt:lpstr>Wingdings</vt:lpstr>
      <vt:lpstr>Wingdings 2</vt:lpstr>
      <vt:lpstr>Frame</vt:lpstr>
      <vt:lpstr>Template PresentationGo Dark</vt:lpstr>
      <vt:lpstr>1_Office Theme</vt:lpstr>
      <vt:lpstr>2_Office Theme</vt:lpstr>
      <vt:lpstr>4G LOCALIZATION  IN TELECOM</vt:lpstr>
      <vt:lpstr>TEAM MEMBERS</vt:lpstr>
      <vt:lpstr>Infographic Matrix (Folder) – Slide Template</vt:lpstr>
      <vt:lpstr>Infographic Matrix (Folder) – Slide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(B) Recent Advances in Indoor Localization: A Survey</vt:lpstr>
      <vt:lpstr>(B) Recent Advances in Indoor Localization: A Survey </vt:lpstr>
      <vt:lpstr>(C) Experimental Study of Telco Localization Methods “2017”</vt:lpstr>
      <vt:lpstr>(C)  Experimental Study of Telco Localization Methods</vt:lpstr>
      <vt:lpstr>(C)  Experimental Study of Telco Localization Methods</vt:lpstr>
      <vt:lpstr>(C)  Experimental Study of Telco Localization Methods</vt:lpstr>
      <vt:lpstr>(C)  Experimental Study of Telco Localization Methods</vt:lpstr>
      <vt:lpstr>(C)  Experimental Study of Telco Localization Methods</vt:lpstr>
      <vt:lpstr>PowerPoint Presentation</vt:lpstr>
      <vt:lpstr>(C)  Experimental Study of Telco Localization Methods</vt:lpstr>
      <vt:lpstr>(D) Neural-Network-Assisted UE Localization Using Radio-Channel Fingerprints in LTE Networks</vt:lpstr>
      <vt:lpstr>(D)  NN-Assisted UE Localization in LTE Networks</vt:lpstr>
      <vt:lpstr>(D)  NN-Assisted UE Localization in LTE Networks</vt:lpstr>
      <vt:lpstr>(D)  NN-Assisted UE Localization in LTE Networks</vt:lpstr>
      <vt:lpstr>(D)  NN-Assisted UE Localization in LTE Networks</vt:lpstr>
      <vt:lpstr>(E) Deep Neural Network-based Telco Outdoor Localization</vt:lpstr>
      <vt:lpstr>(E)  RecuLSTM </vt:lpstr>
      <vt:lpstr>(E)  RecuLSTM </vt:lpstr>
      <vt:lpstr>(E)  RecuLSTM </vt:lpstr>
      <vt:lpstr>Infographic Matrix (Folder) – Slide Template</vt:lpstr>
      <vt:lpstr>PowerPoint Presentation</vt:lpstr>
      <vt:lpstr>PowerPoint Presentation</vt:lpstr>
      <vt:lpstr>Infographic Matrix (Folder) – Slide Template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 PROJECT MEETING 3  (17.5.2020)</dc:title>
  <cp:lastModifiedBy>Tarek Abubakr</cp:lastModifiedBy>
  <cp:revision>26</cp:revision>
  <dcterms:modified xsi:type="dcterms:W3CDTF">2020-05-15T10:06:11Z</dcterms:modified>
</cp:coreProperties>
</file>